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sldIdLst>
    <p:sldId id="280" r:id="rId2"/>
    <p:sldId id="349" r:id="rId3"/>
    <p:sldId id="350" r:id="rId4"/>
    <p:sldId id="351" r:id="rId5"/>
    <p:sldId id="307" r:id="rId6"/>
    <p:sldId id="308" r:id="rId7"/>
    <p:sldId id="257" r:id="rId8"/>
    <p:sldId id="260" r:id="rId9"/>
    <p:sldId id="261" r:id="rId10"/>
    <p:sldId id="263" r:id="rId11"/>
    <p:sldId id="264" r:id="rId12"/>
    <p:sldId id="305" r:id="rId13"/>
    <p:sldId id="311" r:id="rId14"/>
    <p:sldId id="312" r:id="rId15"/>
    <p:sldId id="326" r:id="rId16"/>
    <p:sldId id="324" r:id="rId17"/>
    <p:sldId id="352" r:id="rId18"/>
    <p:sldId id="345" r:id="rId19"/>
    <p:sldId id="346" r:id="rId20"/>
    <p:sldId id="347" r:id="rId21"/>
    <p:sldId id="348" r:id="rId22"/>
    <p:sldId id="313" r:id="rId23"/>
    <p:sldId id="314" r:id="rId24"/>
    <p:sldId id="317" r:id="rId25"/>
    <p:sldId id="381" r:id="rId26"/>
    <p:sldId id="353" r:id="rId27"/>
    <p:sldId id="354" r:id="rId28"/>
    <p:sldId id="358" r:id="rId29"/>
    <p:sldId id="359" r:id="rId30"/>
    <p:sldId id="355" r:id="rId31"/>
    <p:sldId id="363" r:id="rId32"/>
    <p:sldId id="356" r:id="rId33"/>
    <p:sldId id="360" r:id="rId34"/>
    <p:sldId id="361" r:id="rId35"/>
    <p:sldId id="362" r:id="rId36"/>
    <p:sldId id="287" r:id="rId37"/>
    <p:sldId id="372" r:id="rId38"/>
    <p:sldId id="380" r:id="rId39"/>
    <p:sldId id="382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4" r:id="rId49"/>
    <p:sldId id="375" r:id="rId50"/>
    <p:sldId id="378" r:id="rId51"/>
    <p:sldId id="318" r:id="rId52"/>
    <p:sldId id="357" r:id="rId53"/>
    <p:sldId id="373" r:id="rId5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583"/>
    <a:srgbClr val="0DDB9B"/>
    <a:srgbClr val="14570F"/>
    <a:srgbClr val="CC0000"/>
    <a:srgbClr val="FF3399"/>
    <a:srgbClr val="D60093"/>
    <a:srgbClr val="91F47A"/>
    <a:srgbClr val="7CF2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4" autoAdjust="0"/>
    <p:restoredTop sz="94665" autoAdjust="0"/>
  </p:normalViewPr>
  <p:slideViewPr>
    <p:cSldViewPr>
      <p:cViewPr>
        <p:scale>
          <a:sx n="75" d="100"/>
          <a:sy n="75" d="100"/>
        </p:scale>
        <p:origin x="-58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hteck 57345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A8E9165-BCDD-4AB9-B245-7499D1BB3FBB}" type="datetimeFigureOut">
              <a:rPr lang="de-DE"/>
              <a:pPr/>
              <a:t>03.10.2007</a:t>
            </a:fld>
            <a:endParaRPr lang="de-DE"/>
          </a:p>
        </p:txBody>
      </p:sp>
      <p:sp>
        <p:nvSpPr>
          <p:cNvPr id="40964" name="Rechteck 5734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0966" name="Rechteck 57349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2F019BB-FECF-4206-A894-1A105EC07F42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hteck 5836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41986" name="Rechteck 58369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0CBD5-69B4-4E9C-AD88-102661DD1663}" type="slidenum">
              <a:rPr lang="de-DE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6"/>
          <p:cNvGrpSpPr>
            <a:grpSpLocks/>
          </p:cNvGrpSpPr>
          <p:nvPr userDrawn="1"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uppieren 7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orm 1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0" b="0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" name="Form 1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0" b="0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" name="Form 1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0" b="0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Form 1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07"/>
                  <a:gd name="T172" fmla="*/ 0 h 2085"/>
                  <a:gd name="T173" fmla="*/ 0 w 3007"/>
                  <a:gd name="T174" fmla="*/ 0 h 20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Form 1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0" b="0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orm 8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0" b="0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orm 9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0"/>
                <a:gd name="T19" fmla="*/ 0 h 1906"/>
                <a:gd name="T20" fmla="*/ 0 w 5740"/>
                <a:gd name="T21" fmla="*/ 0 h 19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2107" name="Titel 13210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32108" name="Untertitel 13210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hteck 1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4" name="Rechteck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5" name="Rechteck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03C7F5-A868-4DC9-AA1F-47F42DB927F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hteck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9BC22-1C18-4D98-92B1-DFE5AEBB047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hteck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hteck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3BF68-6BD3-4EC4-BB4F-4ABF2762E38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hteck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hteck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hteck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82A0E-BDA1-4C4A-B7DE-779A8467287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Rechteck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Rechteck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A4346-EB05-4133-B154-D10E9B0ECB9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Rechteck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hteck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8A23A-2323-49FE-84AD-52D4B65FA2A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hteck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hteck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6690F-97F0-417F-9F8C-FD0EB2E3EEC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hteck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hteck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4A362-705D-442E-BF69-5F325FAF379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hteck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hteck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5954F-FA92-42B6-86F0-F0AC69FEE77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Rechteck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Rechteck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7230D-287D-423D-9F93-FEB24C8EEB1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Rechteck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hteck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A5A14-FA4A-4CDD-83D3-66CA9C485B1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Rechteck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Rechteck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A78E7-2852-40E7-81C7-89655A50B28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Rechteck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hteck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18E35-D56B-4610-927A-DF9A11C9CEA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Rechteck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hteck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B7BCF-922F-4892-A3C0-020764C6D84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Rechteck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Datumsplatzhalter 10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027" name="Foliennummernplatzhalter 10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3BFDA7C-1F5B-4C7E-A9B7-6A0F5ED34615}" type="slidenum">
              <a:rPr lang="de-DE"/>
              <a:pPr/>
              <a:t>‹Nr.›</a:t>
            </a:fld>
            <a:endParaRPr lang="de-DE"/>
          </a:p>
        </p:txBody>
      </p:sp>
      <p:grpSp>
        <p:nvGrpSpPr>
          <p:cNvPr id="1028" name="Group 4"/>
          <p:cNvGrpSpPr>
            <a:grpSpLocks/>
          </p:cNvGrpSpPr>
          <p:nvPr userDrawn="1"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1078" name="Form 131077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0" b="0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1079" name="Form 131078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0" b="0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1080" name="Form 131079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0" b="0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38" name="Form 103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07"/>
                  <a:gd name="T172" fmla="*/ 0 h 2085"/>
                  <a:gd name="T173" fmla="*/ 0 w 3007"/>
                  <a:gd name="T174" fmla="*/ 0 h 20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1082" name="Form 131081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0" b="0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31083" name="Form 131082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0" b="0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" name="Form 103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0"/>
                <a:gd name="T19" fmla="*/ 0 h 1906"/>
                <a:gd name="T20" fmla="*/ 0 w 5740"/>
                <a:gd name="T21" fmla="*/ 0 h 19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1085" name="Titelplatzhalter 13108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30" name="Fußzeilenplatzhalter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31087" name="Textplatzhalter 1310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/>
        </a:defRPr>
      </a:lvl5pPr>
      <a:lvl6pPr marL="457200" algn="ctr" fontAlgn="base">
        <a:spcBef>
          <a:spcPct val="0"/>
        </a:spcBef>
        <a:spcAft>
          <a:spcPct val="0"/>
        </a:spcAft>
        <a:defRPr sz="4400" b="1">
          <a:solidFill>
            <a:schemeClr val="tx2">
              <a:alpha val="10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aramond"/>
        </a:defRPr>
      </a:lvl6pPr>
      <a:lvl7pPr marL="914400" algn="ctr" fontAlgn="base">
        <a:spcBef>
          <a:spcPct val="0"/>
        </a:spcBef>
        <a:spcAft>
          <a:spcPct val="0"/>
        </a:spcAft>
        <a:defRPr sz="4400" b="1">
          <a:solidFill>
            <a:schemeClr val="tx2">
              <a:alpha val="10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aramond"/>
        </a:defRPr>
      </a:lvl7pPr>
      <a:lvl8pPr marL="1371600" algn="ctr" fontAlgn="base">
        <a:spcBef>
          <a:spcPct val="0"/>
        </a:spcBef>
        <a:spcAft>
          <a:spcPct val="0"/>
        </a:spcAft>
        <a:defRPr sz="4400" b="1">
          <a:solidFill>
            <a:schemeClr val="tx2">
              <a:alpha val="10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aramond"/>
        </a:defRPr>
      </a:lvl8pPr>
      <a:lvl9pPr marL="1828800" algn="ctr" fontAlgn="base">
        <a:spcBef>
          <a:spcPct val="0"/>
        </a:spcBef>
        <a:spcAft>
          <a:spcPct val="0"/>
        </a:spcAft>
        <a:defRPr sz="4400" b="1">
          <a:solidFill>
            <a:schemeClr val="tx2">
              <a:alpha val="10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aramond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lr>
          <a:schemeClr val="hlink">
            <a:alpha val="100000"/>
          </a:schemeClr>
        </a:buClr>
        <a:buSzPct val="70000"/>
        <a:buFont typeface="Wingdings"/>
        <a:buChar char="n"/>
        <a:defRPr sz="2000">
          <a:solidFill>
            <a:schemeClr val="tx1">
              <a:alpha val="10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lr>
          <a:schemeClr val="hlink">
            <a:alpha val="100000"/>
          </a:schemeClr>
        </a:buClr>
        <a:buSzPct val="70000"/>
        <a:buFont typeface="Wingdings"/>
        <a:buChar char="n"/>
        <a:defRPr sz="2000">
          <a:solidFill>
            <a:schemeClr val="tx1">
              <a:alpha val="10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lr>
          <a:schemeClr val="hlink">
            <a:alpha val="100000"/>
          </a:schemeClr>
        </a:buClr>
        <a:buSzPct val="70000"/>
        <a:buFont typeface="Wingdings"/>
        <a:buChar char="n"/>
        <a:defRPr sz="2000">
          <a:solidFill>
            <a:schemeClr val="tx1">
              <a:alpha val="10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lr>
          <a:schemeClr val="hlink">
            <a:alpha val="100000"/>
          </a:schemeClr>
        </a:buClr>
        <a:buSzPct val="70000"/>
        <a:buFont typeface="Wingdings"/>
        <a:buChar char="n"/>
        <a:defRPr sz="2000">
          <a:solidFill>
            <a:schemeClr val="tx1">
              <a:alpha val="10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wmf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wmf"/><Relationship Id="rId11" Type="http://schemas.openxmlformats.org/officeDocument/2006/relationships/image" Target="../media/image8.png"/><Relationship Id="rId5" Type="http://schemas.openxmlformats.org/officeDocument/2006/relationships/image" Target="../media/image83.wmf"/><Relationship Id="rId10" Type="http://schemas.openxmlformats.org/officeDocument/2006/relationships/image" Target="../media/image7.png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png"/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png"/><Relationship Id="rId11" Type="http://schemas.openxmlformats.org/officeDocument/2006/relationships/image" Target="../media/image114.wmf"/><Relationship Id="rId5" Type="http://schemas.openxmlformats.org/officeDocument/2006/relationships/image" Target="../media/image108.png"/><Relationship Id="rId10" Type="http://schemas.openxmlformats.org/officeDocument/2006/relationships/image" Target="../media/image113.wmf"/><Relationship Id="rId4" Type="http://schemas.openxmlformats.org/officeDocument/2006/relationships/image" Target="../media/image107.png"/><Relationship Id="rId9" Type="http://schemas.openxmlformats.org/officeDocument/2006/relationships/image" Target="../media/image11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wmf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wmf"/><Relationship Id="rId7" Type="http://schemas.openxmlformats.org/officeDocument/2006/relationships/image" Target="../media/image125.png"/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4.png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1.wmf"/><Relationship Id="rId2" Type="http://schemas.openxmlformats.org/officeDocument/2006/relationships/image" Target="../media/image156.png"/><Relationship Id="rId16" Type="http://schemas.openxmlformats.org/officeDocument/2006/relationships/image" Target="../media/image17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wmf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wmf"/><Relationship Id="rId7" Type="http://schemas.openxmlformats.org/officeDocument/2006/relationships/image" Target="../media/image178.wmf"/><Relationship Id="rId12" Type="http://schemas.openxmlformats.org/officeDocument/2006/relationships/image" Target="../media/image141.png"/><Relationship Id="rId2" Type="http://schemas.openxmlformats.org/officeDocument/2006/relationships/image" Target="../media/image17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wmf"/><Relationship Id="rId11" Type="http://schemas.openxmlformats.org/officeDocument/2006/relationships/image" Target="../media/image182.png"/><Relationship Id="rId5" Type="http://schemas.openxmlformats.org/officeDocument/2006/relationships/image" Target="../media/image176.wmf"/><Relationship Id="rId10" Type="http://schemas.openxmlformats.org/officeDocument/2006/relationships/image" Target="../media/image181.wmf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Relationship Id="rId9" Type="http://schemas.openxmlformats.org/officeDocument/2006/relationships/image" Target="../media/image19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6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2" Type="http://schemas.openxmlformats.org/officeDocument/2006/relationships/image" Target="../media/image207.png"/><Relationship Id="rId16" Type="http://schemas.openxmlformats.org/officeDocument/2006/relationships/image" Target="../media/image2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210.png"/><Relationship Id="rId15" Type="http://schemas.openxmlformats.org/officeDocument/2006/relationships/image" Target="../media/image220.png"/><Relationship Id="rId10" Type="http://schemas.openxmlformats.org/officeDocument/2006/relationships/image" Target="../media/image215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2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45.png"/><Relationship Id="rId3" Type="http://schemas.openxmlformats.org/officeDocument/2006/relationships/image" Target="../media/image235.pn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8.png"/><Relationship Id="rId11" Type="http://schemas.openxmlformats.org/officeDocument/2006/relationships/image" Target="../media/image243.png"/><Relationship Id="rId5" Type="http://schemas.openxmlformats.org/officeDocument/2006/relationships/image" Target="../media/image237.png"/><Relationship Id="rId10" Type="http://schemas.openxmlformats.org/officeDocument/2006/relationships/image" Target="../media/image242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255.wmf"/><Relationship Id="rId5" Type="http://schemas.openxmlformats.org/officeDocument/2006/relationships/image" Target="../media/image249.png"/><Relationship Id="rId10" Type="http://schemas.openxmlformats.org/officeDocument/2006/relationships/image" Target="../media/image25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257.wmf"/><Relationship Id="rId7" Type="http://schemas.openxmlformats.org/officeDocument/2006/relationships/image" Target="../media/image261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wmf"/><Relationship Id="rId5" Type="http://schemas.openxmlformats.org/officeDocument/2006/relationships/image" Target="../media/image259.png"/><Relationship Id="rId4" Type="http://schemas.openxmlformats.org/officeDocument/2006/relationships/image" Target="../media/image25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7" Type="http://schemas.openxmlformats.org/officeDocument/2006/relationships/image" Target="../media/image268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wmf"/><Relationship Id="rId5" Type="http://schemas.openxmlformats.org/officeDocument/2006/relationships/image" Target="../media/image266.wmf"/><Relationship Id="rId4" Type="http://schemas.openxmlformats.org/officeDocument/2006/relationships/image" Target="../media/image26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wmf"/><Relationship Id="rId3" Type="http://schemas.openxmlformats.org/officeDocument/2006/relationships/image" Target="../media/image270.png"/><Relationship Id="rId7" Type="http://schemas.openxmlformats.org/officeDocument/2006/relationships/image" Target="../media/image274.png"/><Relationship Id="rId12" Type="http://schemas.openxmlformats.org/officeDocument/2006/relationships/image" Target="../media/image279.wmf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11" Type="http://schemas.openxmlformats.org/officeDocument/2006/relationships/image" Target="../media/image278.wmf"/><Relationship Id="rId5" Type="http://schemas.openxmlformats.org/officeDocument/2006/relationships/image" Target="../media/image272.wmf"/><Relationship Id="rId10" Type="http://schemas.openxmlformats.org/officeDocument/2006/relationships/image" Target="../media/image277.wmf"/><Relationship Id="rId4" Type="http://schemas.openxmlformats.org/officeDocument/2006/relationships/image" Target="../media/image271.png"/><Relationship Id="rId9" Type="http://schemas.openxmlformats.org/officeDocument/2006/relationships/image" Target="../media/image276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291.wmf"/><Relationship Id="rId3" Type="http://schemas.openxmlformats.org/officeDocument/2006/relationships/image" Target="../media/image281.png"/><Relationship Id="rId7" Type="http://schemas.openxmlformats.org/officeDocument/2006/relationships/image" Target="../media/image285.png"/><Relationship Id="rId12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4.png"/><Relationship Id="rId11" Type="http://schemas.openxmlformats.org/officeDocument/2006/relationships/image" Target="../media/image289.png"/><Relationship Id="rId5" Type="http://schemas.openxmlformats.org/officeDocument/2006/relationships/image" Target="../media/image283.png"/><Relationship Id="rId10" Type="http://schemas.openxmlformats.org/officeDocument/2006/relationships/image" Target="../media/image288.png"/><Relationship Id="rId4" Type="http://schemas.openxmlformats.org/officeDocument/2006/relationships/image" Target="../media/image282.png"/><Relationship Id="rId9" Type="http://schemas.openxmlformats.org/officeDocument/2006/relationships/image" Target="../media/image287.png"/><Relationship Id="rId1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3" Type="http://schemas.openxmlformats.org/officeDocument/2006/relationships/image" Target="../media/image293.png"/><Relationship Id="rId7" Type="http://schemas.openxmlformats.org/officeDocument/2006/relationships/image" Target="../media/image297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6.png"/><Relationship Id="rId5" Type="http://schemas.openxmlformats.org/officeDocument/2006/relationships/image" Target="../media/image295.png"/><Relationship Id="rId4" Type="http://schemas.openxmlformats.org/officeDocument/2006/relationships/image" Target="../media/image29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7" Type="http://schemas.openxmlformats.org/officeDocument/2006/relationships/image" Target="../media/image260.wmf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5" Type="http://schemas.openxmlformats.org/officeDocument/2006/relationships/image" Target="../media/image258.wmf"/><Relationship Id="rId4" Type="http://schemas.openxmlformats.org/officeDocument/2006/relationships/image" Target="../media/image25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3" Type="http://schemas.openxmlformats.org/officeDocument/2006/relationships/image" Target="../media/image301.png"/><Relationship Id="rId7" Type="http://schemas.openxmlformats.org/officeDocument/2006/relationships/image" Target="../media/image30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4.png"/><Relationship Id="rId5" Type="http://schemas.openxmlformats.org/officeDocument/2006/relationships/image" Target="../media/image303.png"/><Relationship Id="rId4" Type="http://schemas.openxmlformats.org/officeDocument/2006/relationships/image" Target="../media/image30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1.png"/><Relationship Id="rId5" Type="http://schemas.openxmlformats.org/officeDocument/2006/relationships/image" Target="../media/image310.png"/><Relationship Id="rId4" Type="http://schemas.openxmlformats.org/officeDocument/2006/relationships/image" Target="../media/image30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Rechteck 3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220692"/>
            <a:ext cx="10080625" cy="756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hteck 3073"/>
          <p:cNvSpPr>
            <a:spLocks noChangeArrowheads="1"/>
          </p:cNvSpPr>
          <p:nvPr/>
        </p:nvSpPr>
        <p:spPr bwMode="auto">
          <a:xfrm>
            <a:off x="285750" y="6215065"/>
            <a:ext cx="5327650" cy="647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9" name="Untertitel 30738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57190"/>
            <a:ext cx="7521575" cy="4154488"/>
          </a:xfrm>
          <a:noFill/>
        </p:spPr>
        <p:txBody>
          <a:bodyPr/>
          <a:lstStyle/>
          <a:p>
            <a:pPr defTabSz="914400" eaLnBrk="1" hangingPunct="1"/>
            <a:r>
              <a:rPr lang="de-DE" sz="4400" b="1" dirty="0" smtClean="0">
                <a:solidFill>
                  <a:srgbClr val="FFFF00"/>
                </a:solidFill>
                <a:latin typeface="Calibri" pitchFamily="34" charset="0"/>
              </a:rPr>
              <a:t>Multi-</a:t>
            </a:r>
            <a:r>
              <a:rPr lang="de-DE" sz="4400" b="1" dirty="0" err="1" smtClean="0">
                <a:solidFill>
                  <a:srgbClr val="FFFF00"/>
                </a:solidFill>
                <a:latin typeface="Calibri" pitchFamily="34" charset="0"/>
              </a:rPr>
              <a:t>Valued</a:t>
            </a:r>
            <a:r>
              <a:rPr lang="de-DE" sz="4400" b="1" dirty="0" smtClean="0">
                <a:solidFill>
                  <a:srgbClr val="FFFF00"/>
                </a:solidFill>
                <a:latin typeface="Calibri" pitchFamily="34" charset="0"/>
              </a:rPr>
              <a:t> Fields</a:t>
            </a:r>
            <a:endParaRPr lang="de-DE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defTabSz="914400" eaLnBrk="1" hangingPunct="1"/>
            <a:r>
              <a:rPr lang="de-DE" b="1" dirty="0" smtClean="0">
                <a:solidFill>
                  <a:srgbClr val="FFFF00"/>
                </a:solidFill>
                <a:latin typeface="Calibri" pitchFamily="34" charset="0"/>
              </a:rPr>
              <a:t>In </a:t>
            </a:r>
            <a:r>
              <a:rPr lang="de-DE" b="1" dirty="0" err="1" smtClean="0">
                <a:solidFill>
                  <a:srgbClr val="FFFF00"/>
                </a:solidFill>
                <a:latin typeface="Calibri" pitchFamily="34" charset="0"/>
              </a:rPr>
              <a:t>Condensed</a:t>
            </a:r>
            <a:r>
              <a:rPr lang="de-DE" b="1" dirty="0" smtClean="0">
                <a:solidFill>
                  <a:srgbClr val="FFFF00"/>
                </a:solidFill>
                <a:latin typeface="Calibri" pitchFamily="34" charset="0"/>
              </a:rPr>
              <a:t> Matter, </a:t>
            </a:r>
            <a:r>
              <a:rPr lang="de-DE" b="1" dirty="0" err="1" smtClean="0">
                <a:solidFill>
                  <a:srgbClr val="FFFF00"/>
                </a:solidFill>
                <a:latin typeface="Calibri" pitchFamily="34" charset="0"/>
              </a:rPr>
              <a:t>Electromagnetism</a:t>
            </a:r>
            <a:r>
              <a:rPr lang="de-DE" b="1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de-DE" b="1" dirty="0" err="1" smtClean="0">
                <a:solidFill>
                  <a:srgbClr val="FFFF00"/>
                </a:solidFill>
                <a:latin typeface="Calibri" pitchFamily="34" charset="0"/>
              </a:rPr>
              <a:t>and</a:t>
            </a:r>
            <a:r>
              <a:rPr lang="de-DE" b="1" dirty="0" smtClean="0">
                <a:solidFill>
                  <a:srgbClr val="FFFF00"/>
                </a:solidFill>
                <a:latin typeface="Calibri" pitchFamily="34" charset="0"/>
              </a:rPr>
              <a:t> Gravitation</a:t>
            </a:r>
          </a:p>
        </p:txBody>
      </p:sp>
      <p:sp>
        <p:nvSpPr>
          <p:cNvPr id="3076" name="Textfeld 3075"/>
          <p:cNvSpPr txBox="1">
            <a:spLocks noChangeArrowheads="1"/>
          </p:cNvSpPr>
          <p:nvPr/>
        </p:nvSpPr>
        <p:spPr bwMode="auto">
          <a:xfrm>
            <a:off x="357188" y="6286503"/>
            <a:ext cx="47529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Times New Roman CE" pitchFamily="18" charset="-18"/>
              </a:rPr>
              <a:t>Hagen Kleinert, FU BERLIN</a:t>
            </a:r>
            <a:r>
              <a:rPr lang="de-DE" i="1">
                <a:latin typeface="Times New Roman CE" pitchFamily="18" charset="-18"/>
              </a:rPr>
              <a:t> </a:t>
            </a:r>
          </a:p>
        </p:txBody>
      </p:sp>
      <p:pic>
        <p:nvPicPr>
          <p:cNvPr id="3077" name="Rechteck 3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6307140"/>
            <a:ext cx="6492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feld 12288"/>
          <p:cNvSpPr txBox="1">
            <a:spLocks noChangeArrowheads="1"/>
          </p:cNvSpPr>
          <p:nvPr/>
        </p:nvSpPr>
        <p:spPr bwMode="auto">
          <a:xfrm>
            <a:off x="179388" y="404813"/>
            <a:ext cx="87074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D60093"/>
                </a:solidFill>
                <a:latin typeface="Lithograph" pitchFamily="2" charset="0"/>
              </a:rPr>
              <a:t>   </a:t>
            </a:r>
            <a:r>
              <a:rPr lang="de-DE" b="1" dirty="0">
                <a:solidFill>
                  <a:srgbClr val="FFFF00"/>
                </a:solidFill>
                <a:latin typeface="Lithograph" pitchFamily="2" charset="0"/>
              </a:rPr>
              <a:t>Minimal </a:t>
            </a:r>
            <a:r>
              <a:rPr lang="de-DE" b="1" dirty="0" err="1">
                <a:solidFill>
                  <a:srgbClr val="FFFF00"/>
                </a:solidFill>
                <a:latin typeface="Lithograph" pitchFamily="2" charset="0"/>
              </a:rPr>
              <a:t>Coupling</a:t>
            </a:r>
            <a:r>
              <a:rPr lang="de-DE" b="1" dirty="0">
                <a:solidFill>
                  <a:srgbClr val="FFFF00"/>
                </a:solidFill>
                <a:latin typeface="Lithograph" pitchFamily="2" charset="0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Lithograph" pitchFamily="2" charset="0"/>
              </a:rPr>
              <a:t>From</a:t>
            </a:r>
            <a:r>
              <a:rPr lang="de-DE" b="1" dirty="0">
                <a:solidFill>
                  <a:srgbClr val="FFFF00"/>
                </a:solidFill>
                <a:latin typeface="Lithograph" pitchFamily="2" charset="0"/>
              </a:rPr>
              <a:t>  Non-</a:t>
            </a:r>
          </a:p>
          <a:p>
            <a:r>
              <a:rPr lang="de-DE" b="1" dirty="0">
                <a:solidFill>
                  <a:srgbClr val="FFFF00"/>
                </a:solidFill>
                <a:latin typeface="Lithograph" pitchFamily="2" charset="0"/>
              </a:rPr>
              <a:t>   </a:t>
            </a:r>
            <a:r>
              <a:rPr lang="de-DE" b="1" dirty="0" err="1">
                <a:solidFill>
                  <a:srgbClr val="FFFF00"/>
                </a:solidFill>
                <a:latin typeface="Lithograph" pitchFamily="2" charset="0"/>
              </a:rPr>
              <a:t>holonomic</a:t>
            </a:r>
            <a:r>
              <a:rPr lang="de-DE" b="1" dirty="0">
                <a:solidFill>
                  <a:srgbClr val="FFFF00"/>
                </a:solidFill>
                <a:latin typeface="Lithograph" pitchFamily="2" charset="0"/>
              </a:rPr>
              <a:t>  Gauge </a:t>
            </a:r>
            <a:r>
              <a:rPr lang="de-DE" b="1" dirty="0" err="1">
                <a:solidFill>
                  <a:srgbClr val="FFFF00"/>
                </a:solidFill>
                <a:latin typeface="Lithograph" pitchFamily="2" charset="0"/>
              </a:rPr>
              <a:t>Transformations</a:t>
            </a:r>
            <a:endParaRPr lang="de-DE" b="1" dirty="0">
              <a:solidFill>
                <a:srgbClr val="FFFF00"/>
              </a:solidFill>
              <a:latin typeface="Lithograph" pitchFamily="2" charset="0"/>
            </a:endParaRPr>
          </a:p>
        </p:txBody>
      </p:sp>
      <p:sp>
        <p:nvSpPr>
          <p:cNvPr id="12290" name="Textfeld 12289"/>
          <p:cNvSpPr txBox="1">
            <a:spLocks noChangeArrowheads="1"/>
          </p:cNvSpPr>
          <p:nvPr/>
        </p:nvSpPr>
        <p:spPr bwMode="auto">
          <a:xfrm>
            <a:off x="2700338" y="2781300"/>
            <a:ext cx="1655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i="1">
              <a:latin typeface="Lithograph" pitchFamily="2" charset="0"/>
            </a:endParaRPr>
          </a:p>
        </p:txBody>
      </p:sp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555" y="1559885"/>
            <a:ext cx="1401181" cy="93526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12292" name="Textfeld 12291"/>
          <p:cNvSpPr txBox="1">
            <a:spLocks noChangeArrowheads="1"/>
          </p:cNvSpPr>
          <p:nvPr/>
        </p:nvSpPr>
        <p:spPr bwMode="auto">
          <a:xfrm>
            <a:off x="3059113" y="3933825"/>
            <a:ext cx="2808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i="1">
              <a:latin typeface="Lithograph" pitchFamily="2" charset="0"/>
            </a:endParaRPr>
          </a:p>
        </p:txBody>
      </p:sp>
      <p:pic>
        <p:nvPicPr>
          <p:cNvPr id="92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5216" y="1700684"/>
            <a:ext cx="4022603" cy="664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4" name="Textfeld 12293"/>
          <p:cNvSpPr txBox="1">
            <a:spLocks noChangeArrowheads="1"/>
          </p:cNvSpPr>
          <p:nvPr/>
        </p:nvSpPr>
        <p:spPr bwMode="auto">
          <a:xfrm>
            <a:off x="3400425" y="47021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i="1">
              <a:latin typeface="Lithograph" pitchFamily="2" charset="0"/>
            </a:endParaRPr>
          </a:p>
        </p:txBody>
      </p:sp>
      <p:pic>
        <p:nvPicPr>
          <p:cNvPr id="922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58" y="3356087"/>
            <a:ext cx="1951845" cy="6394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12296" name="Textfeld 12295"/>
          <p:cNvSpPr txBox="1">
            <a:spLocks noChangeArrowheads="1"/>
          </p:cNvSpPr>
          <p:nvPr/>
        </p:nvSpPr>
        <p:spPr bwMode="auto">
          <a:xfrm>
            <a:off x="3255963" y="52070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i="1">
              <a:latin typeface="Lithograph" pitchFamily="2" charset="0"/>
            </a:endParaRPr>
          </a:p>
        </p:txBody>
      </p:sp>
      <p:pic>
        <p:nvPicPr>
          <p:cNvPr id="923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6837" y="3282946"/>
            <a:ext cx="4839214" cy="61041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12298" name="Textfeld 12297"/>
          <p:cNvSpPr txBox="1">
            <a:spLocks noChangeArrowheads="1"/>
          </p:cNvSpPr>
          <p:nvPr/>
        </p:nvSpPr>
        <p:spPr bwMode="auto">
          <a:xfrm>
            <a:off x="971550" y="2565400"/>
            <a:ext cx="741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err="1">
                <a:latin typeface="Times New Roman CE" pitchFamily="18" charset="-18"/>
              </a:rPr>
              <a:t>Then</a:t>
            </a:r>
            <a:r>
              <a:rPr lang="de-DE" b="1" dirty="0">
                <a:latin typeface="Times New Roman CE" pitchFamily="18" charset="-18"/>
              </a:rPr>
              <a:t> </a:t>
            </a:r>
            <a:r>
              <a:rPr lang="de-DE" b="1" dirty="0" err="1">
                <a:latin typeface="Times New Roman CE" pitchFamily="18" charset="-18"/>
              </a:rPr>
              <a:t>action</a:t>
            </a:r>
            <a:r>
              <a:rPr lang="de-DE" b="1" dirty="0">
                <a:latin typeface="Times New Roman CE" pitchFamily="18" charset="-18"/>
              </a:rPr>
              <a:t> </a:t>
            </a:r>
            <a:r>
              <a:rPr lang="de-DE" b="1" dirty="0" err="1">
                <a:latin typeface="Times New Roman CE" pitchFamily="18" charset="-18"/>
              </a:rPr>
              <a:t>changes</a:t>
            </a:r>
            <a:r>
              <a:rPr lang="de-DE" b="1" dirty="0">
                <a:latin typeface="Times New Roman CE" pitchFamily="18" charset="-18"/>
              </a:rPr>
              <a:t> </a:t>
            </a:r>
            <a:r>
              <a:rPr lang="de-DE" b="1" dirty="0" err="1">
                <a:latin typeface="Times New Roman CE" pitchFamily="18" charset="-18"/>
              </a:rPr>
              <a:t>by</a:t>
            </a:r>
            <a:r>
              <a:rPr lang="de-DE" b="1" dirty="0"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surface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terms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latin typeface="Times New Roman CE" pitchFamily="18" charset="-18"/>
              </a:rPr>
              <a:t>only</a:t>
            </a:r>
            <a:r>
              <a:rPr lang="de-DE" b="1" dirty="0">
                <a:latin typeface="Times New Roman CE" pitchFamily="18" charset="-18"/>
              </a:rPr>
              <a:t>:</a:t>
            </a:r>
            <a:endParaRPr lang="de-DE" dirty="0">
              <a:latin typeface="Times New Roman CE" pitchFamily="18" charset="-18"/>
            </a:endParaRPr>
          </a:p>
        </p:txBody>
      </p:sp>
      <p:sp>
        <p:nvSpPr>
          <p:cNvPr id="12299" name="Textfeld 12298"/>
          <p:cNvSpPr txBox="1">
            <a:spLocks noChangeArrowheads="1"/>
          </p:cNvSpPr>
          <p:nvPr/>
        </p:nvSpPr>
        <p:spPr bwMode="auto">
          <a:xfrm>
            <a:off x="1042988" y="4149725"/>
            <a:ext cx="59055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err="1">
                <a:latin typeface="Times New Roman CE" pitchFamily="18" charset="-18"/>
              </a:rPr>
              <a:t>For</a:t>
            </a:r>
            <a:r>
              <a:rPr lang="de-DE" b="1" dirty="0">
                <a:latin typeface="Times New Roman CE" pitchFamily="18" charset="-18"/>
              </a:rPr>
              <a:t> </a:t>
            </a:r>
            <a:r>
              <a:rPr lang="de-DE" b="1" dirty="0" err="1">
                <a:latin typeface="Times New Roman CE" pitchFamily="18" charset="-18"/>
              </a:rPr>
              <a:t>n</a:t>
            </a:r>
            <a:r>
              <a:rPr lang="de-DE" b="1" dirty="0" err="1" smtClean="0">
                <a:latin typeface="Times New Roman CE" pitchFamily="18" charset="-18"/>
              </a:rPr>
              <a:t>onholonomic</a:t>
            </a:r>
            <a:endParaRPr lang="de-DE" b="1" dirty="0">
              <a:latin typeface="Times New Roman CE" pitchFamily="18" charset="-18"/>
            </a:endParaRPr>
          </a:p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D60093"/>
                </a:solidFill>
                <a:latin typeface="Times New Roman CE" pitchFamily="18" charset="-18"/>
              </a:rPr>
              <a:t>          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Nontrivial</a:t>
            </a:r>
            <a:endParaRPr lang="de-DE" b="1" dirty="0">
              <a:solidFill>
                <a:srgbClr val="FFFF00"/>
              </a:solidFill>
              <a:latin typeface="Times New Roman CE" pitchFamily="18" charset="-18"/>
            </a:endParaRPr>
          </a:p>
        </p:txBody>
      </p:sp>
      <p:pic>
        <p:nvPicPr>
          <p:cNvPr id="923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1851" y="4152511"/>
            <a:ext cx="711387" cy="50434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923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388" y="4870172"/>
            <a:ext cx="2537524" cy="44062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12302" name="Textfeld 12301"/>
          <p:cNvSpPr txBox="1">
            <a:spLocks noChangeArrowheads="1"/>
          </p:cNvSpPr>
          <p:nvPr/>
        </p:nvSpPr>
        <p:spPr bwMode="auto">
          <a:xfrm>
            <a:off x="1331913" y="5589588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i="1">
              <a:latin typeface="Lithograph" pitchFamily="2" charset="0"/>
            </a:endParaRPr>
          </a:p>
        </p:txBody>
      </p:sp>
      <p:pic>
        <p:nvPicPr>
          <p:cNvPr id="9237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501" y="5591022"/>
            <a:ext cx="2240088" cy="52491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9238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8462" y="5591338"/>
            <a:ext cx="817982" cy="5145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9239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0799" y="5527954"/>
            <a:ext cx="290615" cy="50354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9240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85594" y="3060581"/>
            <a:ext cx="1957646" cy="29698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9242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72805" y="4152448"/>
            <a:ext cx="156872" cy="5026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9243" name="Picture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00514" y="4155750"/>
            <a:ext cx="156763" cy="50402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9244" name="Picture 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5350" y="6030492"/>
            <a:ext cx="1153453" cy="6968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9245" name="Picture 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89906" y="6037612"/>
            <a:ext cx="1152917" cy="6970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9246" name="Picture 2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16168" y="5524374"/>
            <a:ext cx="3024327" cy="6975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12312" name="Gerade Verbindung 12311"/>
          <p:cNvSpPr>
            <a:spLocks noChangeShapeType="1"/>
          </p:cNvSpPr>
          <p:nvPr/>
        </p:nvSpPr>
        <p:spPr bwMode="auto">
          <a:xfrm>
            <a:off x="1331913" y="5084763"/>
            <a:ext cx="503237" cy="0"/>
          </a:xfrm>
          <a:prstGeom prst="line">
            <a:avLst/>
          </a:prstGeom>
          <a:noFill/>
          <a:ln w="76200" algn="ctr">
            <a:solidFill>
              <a:srgbClr val="7CF2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  <p:bldP spid="12294" grpId="0"/>
      <p:bldP spid="12296" grpId="0"/>
      <p:bldP spid="12298" grpId="0"/>
      <p:bldP spid="12299" grpId="0" uiExpand="1" build="allAtOnce"/>
      <p:bldP spid="12302" grpId="0"/>
      <p:bldP spid="123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feld 13312"/>
          <p:cNvSpPr txBox="1">
            <a:spLocks noChangeArrowheads="1"/>
          </p:cNvSpPr>
          <p:nvPr/>
        </p:nvSpPr>
        <p:spPr bwMode="auto">
          <a:xfrm>
            <a:off x="1331913" y="188913"/>
            <a:ext cx="607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 err="1">
                <a:solidFill>
                  <a:srgbClr val="FFFF00"/>
                </a:solidFill>
                <a:latin typeface="Lithograph" pitchFamily="2" charset="0"/>
              </a:rPr>
              <a:t>Schrödinger</a:t>
            </a:r>
            <a:r>
              <a:rPr lang="de-DE" sz="3200" dirty="0">
                <a:solidFill>
                  <a:srgbClr val="FFFF00"/>
                </a:solidFill>
                <a:latin typeface="Lithograph" pitchFamily="2" charset="0"/>
              </a:rPr>
              <a:t> </a:t>
            </a:r>
            <a:r>
              <a:rPr lang="de-DE" sz="3200" dirty="0" err="1">
                <a:solidFill>
                  <a:srgbClr val="FFFF00"/>
                </a:solidFill>
                <a:latin typeface="Lithograph" pitchFamily="2" charset="0"/>
              </a:rPr>
              <a:t>Equation</a:t>
            </a:r>
            <a:endParaRPr lang="de-DE" sz="3200" dirty="0">
              <a:solidFill>
                <a:srgbClr val="FFFF00"/>
              </a:solidFill>
              <a:latin typeface="Lithograph" pitchFamily="2" charset="0"/>
            </a:endParaRPr>
          </a:p>
        </p:txBody>
      </p:sp>
      <p:sp>
        <p:nvSpPr>
          <p:cNvPr id="13314" name="Textfeld 13313"/>
          <p:cNvSpPr txBox="1">
            <a:spLocks noChangeArrowheads="1"/>
          </p:cNvSpPr>
          <p:nvPr/>
        </p:nvSpPr>
        <p:spPr bwMode="auto">
          <a:xfrm>
            <a:off x="2392363" y="7429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i="1">
              <a:latin typeface="Lithograph" pitchFamily="2" charset="0"/>
            </a:endParaRP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832" y="983637"/>
            <a:ext cx="5144879" cy="75965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2" y="1988662"/>
            <a:ext cx="3527431" cy="57551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13317" name="Textfeld 13316"/>
          <p:cNvSpPr txBox="1">
            <a:spLocks noChangeArrowheads="1"/>
          </p:cNvSpPr>
          <p:nvPr/>
        </p:nvSpPr>
        <p:spPr bwMode="auto">
          <a:xfrm>
            <a:off x="1116013" y="1989138"/>
            <a:ext cx="6119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latin typeface="Times New Roman CE" pitchFamily="18" charset="-18"/>
              </a:rPr>
              <a:t> </a:t>
            </a:r>
            <a:r>
              <a:rPr lang="de-DE" b="1" dirty="0" err="1">
                <a:latin typeface="Times New Roman CE" pitchFamily="18" charset="-18"/>
              </a:rPr>
              <a:t>Momentum</a:t>
            </a:r>
            <a:endParaRPr lang="de-DE" b="1" dirty="0">
              <a:latin typeface="Times New Roman CE" pitchFamily="18" charset="-18"/>
            </a:endParaRPr>
          </a:p>
        </p:txBody>
      </p:sp>
      <p:sp>
        <p:nvSpPr>
          <p:cNvPr id="13318" name="Textfeld 13317"/>
          <p:cNvSpPr txBox="1">
            <a:spLocks noChangeArrowheads="1"/>
          </p:cNvSpPr>
          <p:nvPr/>
        </p:nvSpPr>
        <p:spPr bwMode="auto">
          <a:xfrm>
            <a:off x="1258888" y="3933825"/>
            <a:ext cx="5759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imes New Roman CE" pitchFamily="18" charset="-18"/>
              </a:rPr>
              <a:t>Use nonholonomic </a:t>
            </a:r>
          </a:p>
        </p:txBody>
      </p:sp>
      <p:pic>
        <p:nvPicPr>
          <p:cNvPr id="102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533" y="4003637"/>
            <a:ext cx="784995" cy="43559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13320" name="Textfeld 13319"/>
          <p:cNvSpPr txBox="1">
            <a:spLocks noChangeArrowheads="1"/>
          </p:cNvSpPr>
          <p:nvPr/>
        </p:nvSpPr>
        <p:spPr bwMode="auto">
          <a:xfrm>
            <a:off x="1331913" y="4724400"/>
            <a:ext cx="1008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imes New Roman CE" pitchFamily="18" charset="-18"/>
              </a:rPr>
              <a:t>then </a:t>
            </a:r>
          </a:p>
        </p:txBody>
      </p:sp>
      <p:pic>
        <p:nvPicPr>
          <p:cNvPr id="1025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5875" y="4722389"/>
            <a:ext cx="4121875" cy="5875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0255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847" y="1987957"/>
            <a:ext cx="799618" cy="5041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13323" name="Textfeld 13322"/>
          <p:cNvSpPr txBox="1">
            <a:spLocks noChangeArrowheads="1"/>
          </p:cNvSpPr>
          <p:nvPr/>
        </p:nvSpPr>
        <p:spPr bwMode="auto">
          <a:xfrm>
            <a:off x="1258888" y="2781300"/>
            <a:ext cx="1616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latin typeface="Times New Roman CE" pitchFamily="18" charset="-18"/>
              </a:rPr>
              <a:t>Solved by</a:t>
            </a:r>
          </a:p>
        </p:txBody>
      </p:sp>
      <p:pic>
        <p:nvPicPr>
          <p:cNvPr id="10257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485" y="2706804"/>
            <a:ext cx="1920906" cy="61029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0258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0860" y="2459701"/>
            <a:ext cx="611789" cy="1060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0259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772" y="2459701"/>
            <a:ext cx="609257" cy="1060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0260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339" y="4003920"/>
            <a:ext cx="156872" cy="43188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0261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857" y="3999592"/>
            <a:ext cx="156981" cy="43156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0263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62870" y="793759"/>
            <a:ext cx="5151147" cy="20497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0264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62870" y="1746596"/>
            <a:ext cx="5151147" cy="17015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13331" name="Textfeld 13330"/>
          <p:cNvSpPr txBox="1">
            <a:spLocks noChangeArrowheads="1"/>
          </p:cNvSpPr>
          <p:nvPr/>
        </p:nvSpPr>
        <p:spPr bwMode="auto">
          <a:xfrm>
            <a:off x="1403350" y="5516563"/>
            <a:ext cx="4968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imes New Roman CE" pitchFamily="18" charset="-18"/>
              </a:rPr>
              <a:t>with nonzero magnetic field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/>
      <p:bldP spid="13318" grpId="0"/>
      <p:bldP spid="13320" grpId="0"/>
      <p:bldP spid="13323" grpId="0"/>
      <p:bldP spid="133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el 135169"/>
          <p:cNvSpPr>
            <a:spLocks noGrp="1" noRot="1" noChangeArrowheads="1"/>
          </p:cNvSpPr>
          <p:nvPr>
            <p:ph type="title"/>
          </p:nvPr>
        </p:nvSpPr>
        <p:spPr>
          <a:xfrm>
            <a:off x="357188" y="285750"/>
            <a:ext cx="7786687" cy="428625"/>
          </a:xfrm>
          <a:ln w="76200">
            <a:solidFill>
              <a:srgbClr val="7CF260"/>
            </a:solidFill>
          </a:ln>
        </p:spPr>
        <p:txBody>
          <a:bodyPr>
            <a:noAutofit/>
          </a:bodyPr>
          <a:lstStyle/>
          <a:p>
            <a:pPr marL="0" indent="0" defTabSz="914400" eaLnBrk="1" hangingPunct="1"/>
            <a:r>
              <a:rPr lang="de-DE" sz="3600" dirty="0" err="1" smtClean="0">
                <a:solidFill>
                  <a:srgbClr val="FFFF00"/>
                </a:solidFill>
              </a:rPr>
              <a:t>Multivalued</a:t>
            </a:r>
            <a:r>
              <a:rPr lang="de-DE" sz="3600" dirty="0" smtClean="0">
                <a:solidFill>
                  <a:srgbClr val="FFFF00"/>
                </a:solidFill>
              </a:rPr>
              <a:t> Description </a:t>
            </a:r>
            <a:r>
              <a:rPr lang="de-DE" sz="3600" dirty="0" err="1" smtClean="0">
                <a:solidFill>
                  <a:srgbClr val="FFFF00"/>
                </a:solidFill>
              </a:rPr>
              <a:t>of</a:t>
            </a:r>
            <a:r>
              <a:rPr lang="de-DE" sz="3600" dirty="0" smtClean="0">
                <a:solidFill>
                  <a:srgbClr val="FFFF00"/>
                </a:solidFill>
              </a:rPr>
              <a:t> </a:t>
            </a:r>
            <a:r>
              <a:rPr lang="de-DE" sz="3600" dirty="0" err="1" smtClean="0">
                <a:solidFill>
                  <a:srgbClr val="FFFF00"/>
                </a:solidFill>
              </a:rPr>
              <a:t>Magnetism</a:t>
            </a:r>
            <a:endParaRPr lang="de-DE" sz="3600" dirty="0" smtClean="0">
              <a:solidFill>
                <a:srgbClr val="FFFF00"/>
              </a:solidFill>
            </a:endParaRPr>
          </a:p>
        </p:txBody>
      </p:sp>
      <p:pic>
        <p:nvPicPr>
          <p:cNvPr id="13517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2643182"/>
            <a:ext cx="2987047" cy="1143512"/>
          </a:xfrm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  <p:pic>
        <p:nvPicPr>
          <p:cNvPr id="13517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4915" y="1284324"/>
            <a:ext cx="5218083" cy="5303693"/>
          </a:xfrm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  <p:sp>
        <p:nvSpPr>
          <p:cNvPr id="14340" name="Rechteck 14339"/>
          <p:cNvSpPr>
            <a:spLocks noChangeArrowheads="1"/>
          </p:cNvSpPr>
          <p:nvPr/>
        </p:nvSpPr>
        <p:spPr bwMode="auto">
          <a:xfrm>
            <a:off x="785813" y="2071688"/>
            <a:ext cx="250587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1" dirty="0" err="1">
                <a:solidFill>
                  <a:srgbClr val="FFFF00"/>
                </a:solidFill>
              </a:rPr>
              <a:t>Magnetic</a:t>
            </a:r>
            <a:r>
              <a:rPr lang="de-DE" b="1" dirty="0">
                <a:solidFill>
                  <a:srgbClr val="FFFF00"/>
                </a:solidFill>
              </a:rPr>
              <a:t> Field</a:t>
            </a:r>
          </a:p>
          <a:p>
            <a:r>
              <a:rPr lang="de-DE" sz="1800" dirty="0">
                <a:solidFill>
                  <a:schemeClr val="hlink"/>
                </a:solidFill>
              </a:rPr>
              <a:t> </a:t>
            </a:r>
            <a:endParaRPr lang="de-DE" dirty="0">
              <a:solidFill>
                <a:srgbClr val="0DDB9B"/>
              </a:solidFill>
            </a:endParaRPr>
          </a:p>
        </p:txBody>
      </p:sp>
      <p:sp>
        <p:nvSpPr>
          <p:cNvPr id="14341" name="Rechteck 14340"/>
          <p:cNvSpPr>
            <a:spLocks noChangeArrowheads="1"/>
          </p:cNvSpPr>
          <p:nvPr/>
        </p:nvSpPr>
        <p:spPr bwMode="auto">
          <a:xfrm>
            <a:off x="714375" y="2571750"/>
            <a:ext cx="27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>
                <a:solidFill>
                  <a:schemeClr val="hlink"/>
                </a:solidFill>
              </a:rPr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feld 15360"/>
          <p:cNvSpPr txBox="1">
            <a:spLocks noChangeArrowheads="1"/>
          </p:cNvSpPr>
          <p:nvPr/>
        </p:nvSpPr>
        <p:spPr bwMode="auto">
          <a:xfrm>
            <a:off x="831850" y="3175"/>
            <a:ext cx="6481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 dirty="0">
                <a:solidFill>
                  <a:srgbClr val="FFFF00"/>
                </a:solidFill>
                <a:latin typeface="Times New Roman CE" pitchFamily="18" charset="-18"/>
              </a:rPr>
              <a:t>Action</a:t>
            </a:r>
            <a:r>
              <a:rPr lang="de-DE" sz="3200" b="1" dirty="0">
                <a:solidFill>
                  <a:srgbClr val="D60093"/>
                </a:solidFill>
                <a:latin typeface="Times New Roman CE" pitchFamily="18" charset="-18"/>
              </a:rPr>
              <a:t> </a:t>
            </a:r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024" y="663262"/>
            <a:ext cx="6367290" cy="11432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47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138" y="1857463"/>
            <a:ext cx="4331250" cy="7981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47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717" y="3018922"/>
            <a:ext cx="6433304" cy="172304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47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66" y="5071305"/>
            <a:ext cx="9041506" cy="121947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15366" name="Textfeld 15365"/>
          <p:cNvSpPr txBox="1">
            <a:spLocks noChangeArrowheads="1"/>
          </p:cNvSpPr>
          <p:nvPr/>
        </p:nvSpPr>
        <p:spPr bwMode="auto">
          <a:xfrm>
            <a:off x="979488" y="2441575"/>
            <a:ext cx="289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FF00"/>
                </a:solidFill>
                <a:latin typeface="Times New Roman CE" pitchFamily="18" charset="-18"/>
              </a:rPr>
              <a:t>Gauge Invariance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2876" y="-3076"/>
            <a:ext cx="3818117" cy="99834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48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9194" y="1053890"/>
            <a:ext cx="2015850" cy="57506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484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21" y="1915998"/>
            <a:ext cx="3140793" cy="5249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4848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647" y="2564848"/>
            <a:ext cx="8636756" cy="84548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484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4538" y="4002431"/>
            <a:ext cx="8543837" cy="95398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484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5062" y="4950029"/>
            <a:ext cx="3352427" cy="56987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484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4961" y="5089515"/>
            <a:ext cx="3459816" cy="60178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48489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5453" y="4954002"/>
            <a:ext cx="1187996" cy="73376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484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08817" y="4967278"/>
            <a:ext cx="793018" cy="64641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484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6013" y="5908808"/>
            <a:ext cx="4271875" cy="48067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17419" name="Textfeld 17418"/>
          <p:cNvSpPr txBox="1">
            <a:spLocks noChangeArrowheads="1"/>
          </p:cNvSpPr>
          <p:nvPr/>
        </p:nvSpPr>
        <p:spPr bwMode="auto">
          <a:xfrm>
            <a:off x="323850" y="5876925"/>
            <a:ext cx="4044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Defect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Current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Conserv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.:</a:t>
            </a:r>
          </a:p>
        </p:txBody>
      </p:sp>
      <p:sp>
        <p:nvSpPr>
          <p:cNvPr id="17420" name="Textfeld 17419"/>
          <p:cNvSpPr txBox="1">
            <a:spLocks noChangeArrowheads="1"/>
          </p:cNvSpPr>
          <p:nvPr/>
        </p:nvSpPr>
        <p:spPr bwMode="auto">
          <a:xfrm>
            <a:off x="357158" y="214290"/>
            <a:ext cx="3248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Integration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by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parts</a:t>
            </a:r>
            <a:endParaRPr lang="de-DE" b="1" dirty="0">
              <a:solidFill>
                <a:srgbClr val="FFFF00"/>
              </a:solidFill>
              <a:latin typeface="Times New Roman CE" pitchFamily="18" charset="-18"/>
            </a:endParaRPr>
          </a:p>
        </p:txBody>
      </p:sp>
      <p:sp>
        <p:nvSpPr>
          <p:cNvPr id="17421" name="Rechteck 17420"/>
          <p:cNvSpPr>
            <a:spLocks noChangeArrowheads="1"/>
          </p:cNvSpPr>
          <p:nvPr/>
        </p:nvSpPr>
        <p:spPr bwMode="auto">
          <a:xfrm>
            <a:off x="323850" y="1052513"/>
            <a:ext cx="3496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Integration </a:t>
            </a:r>
            <a:r>
              <a:rPr lang="de-DE" b="1" dirty="0" err="1" smtClean="0">
                <a:solidFill>
                  <a:srgbClr val="FFFF00"/>
                </a:solidFill>
                <a:latin typeface="Times New Roman CE" pitchFamily="18" charset="-18"/>
              </a:rPr>
              <a:t>of</a:t>
            </a:r>
            <a:r>
              <a:rPr lang="de-DE" b="1" dirty="0" smtClean="0">
                <a:solidFill>
                  <a:srgbClr val="FFFF00"/>
                </a:solidFill>
                <a:latin typeface="Times New Roman CE" pitchFamily="18" charset="-18"/>
              </a:rPr>
              <a:t> Omega</a:t>
            </a:r>
            <a:endParaRPr lang="de-DE" b="1" dirty="0">
              <a:solidFill>
                <a:srgbClr val="FFFF00"/>
              </a:solidFill>
              <a:latin typeface="Times New Roman CE" pitchFamily="18" charset="-18"/>
            </a:endParaRPr>
          </a:p>
        </p:txBody>
      </p:sp>
      <p:sp>
        <p:nvSpPr>
          <p:cNvPr id="17422" name="Rechteck 17421"/>
          <p:cNvSpPr>
            <a:spLocks noChangeArrowheads="1"/>
          </p:cNvSpPr>
          <p:nvPr/>
        </p:nvSpPr>
        <p:spPr bwMode="auto">
          <a:xfrm>
            <a:off x="323850" y="1901825"/>
            <a:ext cx="4086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Enforced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as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Bianchi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Idty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:</a:t>
            </a:r>
          </a:p>
        </p:txBody>
      </p:sp>
      <p:sp>
        <p:nvSpPr>
          <p:cNvPr id="17423" name="Rechteck 17422"/>
          <p:cNvSpPr>
            <a:spLocks noChangeArrowheads="1"/>
          </p:cNvSpPr>
          <p:nvPr/>
        </p:nvSpPr>
        <p:spPr bwMode="auto">
          <a:xfrm>
            <a:off x="250825" y="3500438"/>
            <a:ext cx="4824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91F47A"/>
                </a:solidFill>
                <a:latin typeface="Times New Roman CE" pitchFamily="18" charset="-18"/>
              </a:rPr>
              <a:t>Double Gauge Theory:</a:t>
            </a:r>
          </a:p>
        </p:txBody>
      </p:sp>
      <p:pic>
        <p:nvPicPr>
          <p:cNvPr id="148497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6105" y="5493773"/>
            <a:ext cx="1440284" cy="1960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48498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59352" y="5458905"/>
            <a:ext cx="1440284" cy="22936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48499" name="Picture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33510" y="4885760"/>
            <a:ext cx="1567693" cy="1822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1" grpId="0"/>
      <p:bldP spid="17422" grpId="0"/>
      <p:bldP spid="174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9" name="Picture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4572008"/>
            <a:ext cx="7340223" cy="891671"/>
          </a:xfrm>
          <a:ln w="12700">
            <a:solidFill>
              <a:schemeClr val="tx1"/>
            </a:solidFill>
          </a:ln>
          <a:effectLst/>
        </p:spPr>
      </p:pic>
      <p:sp>
        <p:nvSpPr>
          <p:cNvPr id="191503" name="Rechteck 191502"/>
          <p:cNvSpPr>
            <a:spLocks noChangeArrowheads="1"/>
          </p:cNvSpPr>
          <p:nvPr/>
        </p:nvSpPr>
        <p:spPr bwMode="auto">
          <a:xfrm>
            <a:off x="395288" y="1773238"/>
            <a:ext cx="2689225" cy="5191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Chain Rule</a:t>
            </a:r>
            <a:endParaRPr lang="de-DE" sz="1800">
              <a:latin typeface="Arial" charset="0"/>
            </a:endParaRPr>
          </a:p>
        </p:txBody>
      </p:sp>
      <p:sp>
        <p:nvSpPr>
          <p:cNvPr id="191504" name="Inhaltsplatzhalter 191503"/>
          <p:cNvSpPr>
            <a:spLocks noGrp="1" noChangeArrowheads="1"/>
          </p:cNvSpPr>
          <p:nvPr>
            <p:ph sz="quarter" idx="4"/>
          </p:nvPr>
        </p:nvSpPr>
        <p:spPr>
          <a:xfrm>
            <a:off x="250825" y="592138"/>
            <a:ext cx="8435975" cy="2187575"/>
          </a:xfrm>
        </p:spPr>
        <p:txBody>
          <a:bodyPr/>
          <a:lstStyle/>
          <a:p>
            <a:pPr defTabSz="914400" eaLnBrk="1" hangingPunct="1"/>
            <a:r>
              <a:rPr lang="de-DE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action</a:t>
            </a:r>
            <a:r>
              <a:rPr lang="de-DE" sz="2400" b="1" dirty="0" smtClean="0">
                <a:solidFill>
                  <a:srgbClr val="FFFF00"/>
                </a:solidFill>
              </a:rPr>
              <a:t>                                                    </a:t>
            </a:r>
            <a:r>
              <a:rPr lang="de-DE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arises</a:t>
            </a:r>
            <a:r>
              <a:rPr lang="de-D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DE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from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19150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2167" y="471416"/>
            <a:ext cx="3601864" cy="6461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915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957" y="1629068"/>
            <a:ext cx="7764261" cy="144366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7" name="Rechteck 6"/>
          <p:cNvSpPr/>
          <p:nvPr/>
        </p:nvSpPr>
        <p:spPr>
          <a:xfrm>
            <a:off x="755650" y="3716338"/>
            <a:ext cx="7715250" cy="5286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de-DE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 London (</a:t>
            </a:r>
            <a:r>
              <a:rPr lang="de-DE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hydrodynamic</a:t>
            </a:r>
            <a:r>
              <a:rPr lang="de-DE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Limit</a:t>
            </a:r>
            <a:endParaRPr lang="de-DE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71472" y="6012740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Thus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Formalism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holds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superfluid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helium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!  </a:t>
            </a:r>
            <a:endParaRPr lang="de-DE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3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5715016"/>
            <a:ext cx="7855606" cy="999011"/>
          </a:xfrm>
          <a:ln w="12700">
            <a:solidFill>
              <a:schemeClr val="tx1"/>
            </a:solidFill>
          </a:ln>
          <a:effectLst/>
        </p:spPr>
      </p:pic>
      <p:pic>
        <p:nvPicPr>
          <p:cNvPr id="18023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993930" y="5727716"/>
            <a:ext cx="518936" cy="873384"/>
          </a:xfrm>
          <a:ln w="12700">
            <a:solidFill>
              <a:schemeClr val="tx1"/>
            </a:solidFill>
          </a:ln>
          <a:effectLst/>
        </p:spPr>
      </p:pic>
      <p:sp>
        <p:nvSpPr>
          <p:cNvPr id="9" name="Rechteck 8"/>
          <p:cNvSpPr/>
          <p:nvPr/>
        </p:nvSpPr>
        <p:spPr>
          <a:xfrm>
            <a:off x="-1285916" y="0"/>
            <a:ext cx="778674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de-DE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GC </a:t>
            </a:r>
            <a:r>
              <a:rPr lang="de-DE" sz="36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</a:t>
            </a:r>
            <a:r>
              <a:rPr lang="de-DE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Over </a:t>
            </a:r>
            <a:r>
              <a:rPr lang="de-DE" sz="36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Lines</a:t>
            </a:r>
            <a:r>
              <a:rPr lang="de-DE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de-DE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36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</a:t>
            </a:r>
            <a:r>
              <a:rPr lang="de-DE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sz="36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</a:t>
            </a:r>
            <a:r>
              <a:rPr lang="de-DE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sz="36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transformed</a:t>
            </a:r>
            <a:r>
              <a:rPr lang="de-DE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sz="36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into</a:t>
            </a:r>
            <a:r>
              <a:rPr lang="de-DE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de-DE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36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Disorder</a:t>
            </a:r>
            <a:r>
              <a:rPr lang="de-DE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QFT</a:t>
            </a:r>
            <a:r>
              <a:rPr lang="de-DE" sz="4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de-DE" sz="4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de-DE" sz="4000" b="1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85720" y="3786190"/>
            <a:ext cx="6500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</a:t>
            </a:r>
            <a:r>
              <a:rPr lang="de-DE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de-DE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Ginzburg-Landau </a:t>
            </a:r>
            <a:r>
              <a:rPr lang="de-DE" sz="36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Theory</a:t>
            </a:r>
            <a:r>
              <a:rPr lang="de-DE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de-DE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36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de-DE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Superfluid Helium </a:t>
            </a:r>
            <a:br>
              <a:rPr lang="de-DE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7518" y="66652"/>
            <a:ext cx="3571899" cy="52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3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924" y="1359036"/>
            <a:ext cx="6409727" cy="628506"/>
          </a:xfrm>
          <a:ln w="12700">
            <a:solidFill>
              <a:schemeClr val="tx1"/>
            </a:solidFill>
          </a:ln>
          <a:effectLst/>
        </p:spPr>
      </p:pic>
      <p:pic>
        <p:nvPicPr>
          <p:cNvPr id="23145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34998" y="4377756"/>
            <a:ext cx="5975086" cy="1109373"/>
          </a:xfrm>
          <a:ln w="12700">
            <a:solidFill>
              <a:schemeClr val="tx1"/>
            </a:solidFill>
          </a:ln>
          <a:effectLst/>
        </p:spPr>
      </p:pic>
      <p:pic>
        <p:nvPicPr>
          <p:cNvPr id="231451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286248" y="2928934"/>
            <a:ext cx="4037500" cy="653549"/>
          </a:xfrm>
          <a:ln w="12700">
            <a:solidFill>
              <a:schemeClr val="tx1"/>
            </a:solidFill>
          </a:ln>
          <a:effectLst/>
        </p:spPr>
      </p:pic>
      <p:pic>
        <p:nvPicPr>
          <p:cNvPr id="23143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8996" y="1357526"/>
            <a:ext cx="1406071" cy="64352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231458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6429388" y="4500570"/>
            <a:ext cx="2461552" cy="743707"/>
          </a:xfrm>
          <a:ln w="12700">
            <a:solidFill>
              <a:schemeClr val="tx1"/>
            </a:solidFill>
          </a:ln>
          <a:effectLst/>
        </p:spPr>
      </p:pic>
      <p:sp>
        <p:nvSpPr>
          <p:cNvPr id="8" name="Rechteck 7"/>
          <p:cNvSpPr/>
          <p:nvPr/>
        </p:nvSpPr>
        <p:spPr>
          <a:xfrm>
            <a:off x="611188" y="3875340"/>
            <a:ext cx="7858125" cy="46672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r>
              <a:rPr lang="de-DE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Absorb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DE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angle (</a:t>
            </a:r>
            <a:r>
              <a:rPr lang="de-DE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unitary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DE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gauge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de-DE" sz="24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3146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5357826"/>
            <a:ext cx="1695669" cy="52161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23146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4832" y="5590961"/>
            <a:ext cx="5033346" cy="12140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6861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255" y="3905750"/>
            <a:ext cx="1143120" cy="41529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15" name="Rechteck 14"/>
          <p:cNvSpPr/>
          <p:nvPr/>
        </p:nvSpPr>
        <p:spPr>
          <a:xfrm>
            <a:off x="490538" y="4763"/>
            <a:ext cx="864393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de-D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Order </a:t>
            </a:r>
            <a:r>
              <a:rPr lang="de-DE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of</a:t>
            </a:r>
            <a:r>
              <a:rPr lang="de-D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DE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Supercontucting</a:t>
            </a:r>
            <a:r>
              <a:rPr lang="de-D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Transition </a:t>
            </a:r>
          </a:p>
          <a:p>
            <a:pPr eaLnBrk="0" hangingPunct="0"/>
            <a:r>
              <a:rPr lang="de-D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in Ginzburg-Landau </a:t>
            </a:r>
            <a:r>
              <a:rPr lang="de-DE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Theory</a:t>
            </a:r>
            <a:endParaRPr lang="de-DE" sz="36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9470" name="Rechteck 19469"/>
          <p:cNvSpPr>
            <a:spLocks noChangeArrowheads="1"/>
          </p:cNvSpPr>
          <p:nvPr/>
        </p:nvSpPr>
        <p:spPr bwMode="auto">
          <a:xfrm>
            <a:off x="7092950" y="3802315"/>
            <a:ext cx="414338" cy="5191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r>
              <a:rPr lang="de-DE">
                <a:solidFill>
                  <a:srgbClr val="FFFF00"/>
                </a:solidFill>
              </a:rPr>
              <a:t> </a:t>
            </a: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2928934"/>
            <a:ext cx="238317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472" y="3071810"/>
            <a:ext cx="287688" cy="44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hteck 17"/>
          <p:cNvSpPr/>
          <p:nvPr/>
        </p:nvSpPr>
        <p:spPr>
          <a:xfrm>
            <a:off x="428596" y="2214554"/>
            <a:ext cx="3219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Simple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argument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470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110" y="1500174"/>
            <a:ext cx="9083890" cy="428627"/>
          </a:xfrm>
        </p:spPr>
        <p:txBody>
          <a:bodyPr/>
          <a:lstStyle/>
          <a:p>
            <a:pPr marL="0" indent="0" defTabSz="914400" eaLnBrk="1" hangingPunct="1"/>
            <a:r>
              <a:rPr lang="de-DE" sz="2800" dirty="0" smtClean="0">
                <a:solidFill>
                  <a:srgbClr val="FFFF00"/>
                </a:solidFill>
              </a:rPr>
              <a:t>Integrated out          </a:t>
            </a:r>
            <a:r>
              <a:rPr lang="de-DE" sz="2800" dirty="0" err="1" smtClean="0">
                <a:solidFill>
                  <a:srgbClr val="FFFF00"/>
                </a:solidFill>
              </a:rPr>
              <a:t>cubic</a:t>
            </a:r>
            <a:r>
              <a:rPr lang="de-DE" sz="2800" dirty="0" smtClean="0">
                <a:solidFill>
                  <a:srgbClr val="FFFF00"/>
                </a:solidFill>
              </a:rPr>
              <a:t> </a:t>
            </a:r>
            <a:r>
              <a:rPr lang="de-DE" sz="2800" dirty="0" err="1" smtClean="0">
                <a:solidFill>
                  <a:srgbClr val="FFFF00"/>
                </a:solidFill>
              </a:rPr>
              <a:t>term</a:t>
            </a:r>
            <a:r>
              <a:rPr lang="de-DE" sz="2800" dirty="0" smtClean="0">
                <a:solidFill>
                  <a:srgbClr val="FFFF00"/>
                </a:solidFill>
              </a:rPr>
              <a:t>         1st-order </a:t>
            </a:r>
            <a:r>
              <a:rPr lang="de-DE" sz="2800" dirty="0" err="1" smtClean="0">
                <a:solidFill>
                  <a:srgbClr val="FFFF00"/>
                </a:solidFill>
              </a:rPr>
              <a:t>transtion</a:t>
            </a:r>
            <a:r>
              <a:rPr lang="de-DE" sz="2800" dirty="0" smtClean="0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2447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56714"/>
            <a:ext cx="4643470" cy="102559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  <p:pic>
        <p:nvPicPr>
          <p:cNvPr id="20483" name="Rechteck 215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307" y="2928934"/>
            <a:ext cx="6713527" cy="378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62502"/>
            <a:ext cx="6429420" cy="92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-282161" y="-276227"/>
            <a:ext cx="8338004" cy="99058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Fluctuations</a:t>
            </a:r>
            <a:r>
              <a:rPr kumimoji="0" lang="de-D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de-D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vector</a:t>
            </a:r>
            <a:r>
              <a:rPr kumimoji="0" lang="de-D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potential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2714612" y="1643050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5214942" y="162178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00063" y="-38100"/>
            <a:ext cx="8229600" cy="1143000"/>
          </a:xfrm>
        </p:spPr>
        <p:txBody>
          <a:bodyPr/>
          <a:lstStyle/>
          <a:p>
            <a:pPr marL="0" indent="0" defTabSz="914400" eaLnBrk="1" hangingPunct="1"/>
            <a:r>
              <a:rPr lang="de-DE" sz="4000" dirty="0" err="1" smtClean="0">
                <a:solidFill>
                  <a:srgbClr val="FFFF00"/>
                </a:solidFill>
              </a:rPr>
              <a:t>Correct</a:t>
            </a:r>
            <a:r>
              <a:rPr lang="de-DE" sz="4000" dirty="0" smtClean="0">
                <a:solidFill>
                  <a:srgbClr val="FFFF00"/>
                </a:solidFill>
              </a:rPr>
              <a:t>: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2457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280" y="1048502"/>
            <a:ext cx="8801264" cy="210137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</a:ln>
          <a:effectLst/>
        </p:spPr>
      </p:pic>
      <p:pic>
        <p:nvPicPr>
          <p:cNvPr id="2457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637" y="3499782"/>
            <a:ext cx="4927961" cy="125125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</a:ln>
          <a:effectLst/>
        </p:spPr>
      </p:pic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690" y="4860429"/>
            <a:ext cx="5928858" cy="72575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</a:ln>
          <a:effectLst/>
        </p:spPr>
      </p:pic>
      <p:pic>
        <p:nvPicPr>
          <p:cNvPr id="2457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715016"/>
            <a:ext cx="6011834" cy="91005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itel 231425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28625" y="0"/>
            <a:ext cx="8229600" cy="1143000"/>
          </a:xfrm>
        </p:spPr>
        <p:txBody>
          <a:bodyPr>
            <a:noAutofit/>
          </a:bodyPr>
          <a:lstStyle/>
          <a:p>
            <a:pPr marL="0" indent="0" defTabSz="914400" eaLnBrk="1" hangingPunct="1"/>
            <a:r>
              <a:rPr lang="de-DE" sz="3600" dirty="0" err="1" smtClean="0">
                <a:solidFill>
                  <a:srgbClr val="FFFF00"/>
                </a:solidFill>
              </a:rPr>
              <a:t>Why</a:t>
            </a:r>
            <a:r>
              <a:rPr lang="de-DE" sz="3600" dirty="0" smtClean="0">
                <a:solidFill>
                  <a:srgbClr val="FFFF00"/>
                </a:solidFill>
              </a:rPr>
              <a:t> </a:t>
            </a:r>
            <a:r>
              <a:rPr lang="de-DE" sz="3600" dirty="0" err="1" smtClean="0">
                <a:solidFill>
                  <a:srgbClr val="FFFF00"/>
                </a:solidFill>
              </a:rPr>
              <a:t>Multivalued</a:t>
            </a:r>
            <a:r>
              <a:rPr lang="de-DE" sz="3600" dirty="0" smtClean="0">
                <a:solidFill>
                  <a:srgbClr val="FFFF00"/>
                </a:solidFill>
              </a:rPr>
              <a:t> Fields ?</a:t>
            </a:r>
            <a:br>
              <a:rPr lang="de-DE" sz="3600" dirty="0" smtClean="0">
                <a:solidFill>
                  <a:srgbClr val="FFFF00"/>
                </a:solidFill>
              </a:rPr>
            </a:br>
            <a:r>
              <a:rPr lang="de-DE" sz="3600" dirty="0" err="1" smtClean="0">
                <a:solidFill>
                  <a:srgbClr val="FFFF00"/>
                </a:solidFill>
              </a:rPr>
              <a:t>Example</a:t>
            </a:r>
            <a:r>
              <a:rPr lang="de-DE" sz="3600" dirty="0" smtClean="0">
                <a:solidFill>
                  <a:srgbClr val="FFFF00"/>
                </a:solidFill>
              </a:rPr>
              <a:t>: Ginzburg-Landau </a:t>
            </a:r>
            <a:r>
              <a:rPr lang="de-DE" sz="3600" dirty="0" err="1" smtClean="0">
                <a:solidFill>
                  <a:srgbClr val="FFFF00"/>
                </a:solidFill>
              </a:rPr>
              <a:t>Theory</a:t>
            </a:r>
            <a:endParaRPr lang="de-DE" sz="3600" dirty="0" smtClean="0">
              <a:solidFill>
                <a:srgbClr val="FFFF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072349" y="2344734"/>
            <a:ext cx="2714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FALSE!</a:t>
            </a:r>
            <a:endParaRPr lang="de-DE" sz="18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099" name="Rechteck 4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5650" y="2357438"/>
            <a:ext cx="33575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Rechteck 40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63" y="1214438"/>
            <a:ext cx="5222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Rechteck 41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786313"/>
            <a:ext cx="5146675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Rechteck 41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214688"/>
            <a:ext cx="76247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642938" y="2357438"/>
            <a:ext cx="2714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de-DE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Chain </a:t>
            </a:r>
            <a:r>
              <a:rPr lang="de-DE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Rule</a:t>
            </a:r>
            <a:r>
              <a:rPr lang="de-DE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endParaRPr lang="de-DE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670" y="1357299"/>
            <a:ext cx="238317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hteck 11"/>
          <p:cNvSpPr/>
          <p:nvPr/>
        </p:nvSpPr>
        <p:spPr>
          <a:xfrm>
            <a:off x="5857884" y="1428736"/>
            <a:ext cx="70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set</a:t>
            </a:r>
            <a:endParaRPr lang="de-DE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1" y="1500174"/>
            <a:ext cx="287688" cy="44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28625" y="-214313"/>
            <a:ext cx="8229600" cy="1143001"/>
          </a:xfrm>
        </p:spPr>
        <p:txBody>
          <a:bodyPr/>
          <a:lstStyle/>
          <a:p>
            <a:pPr marL="0" indent="0" defTabSz="914400" eaLnBrk="1" hangingPunct="1"/>
            <a:r>
              <a:rPr lang="de-DE" sz="4000" dirty="0" err="1" smtClean="0">
                <a:solidFill>
                  <a:srgbClr val="FFFF00"/>
                </a:solidFill>
              </a:rPr>
              <a:t>Villain</a:t>
            </a:r>
            <a:r>
              <a:rPr lang="de-DE" sz="4000" dirty="0" smtClean="0">
                <a:solidFill>
                  <a:srgbClr val="FFFF00"/>
                </a:solidFill>
              </a:rPr>
              <a:t> Model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22530" name="Rechteck 235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208" y="714375"/>
            <a:ext cx="71437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Rechteck 235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786" y="1881188"/>
            <a:ext cx="62865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Rechteck 235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2857500"/>
            <a:ext cx="5143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Rechteck 235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6463" y="2857500"/>
            <a:ext cx="2000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Rechteck 235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6875" y="2857500"/>
            <a:ext cx="596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Rechteck 2355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3429000"/>
            <a:ext cx="78819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Rechteck 2355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88" y="4786313"/>
            <a:ext cx="585787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marL="0" indent="0" defTabSz="914400" eaLnBrk="1" hangingPunct="1"/>
            <a:r>
              <a:rPr lang="de-DE" sz="4000" dirty="0" err="1" smtClean="0">
                <a:solidFill>
                  <a:srgbClr val="91F47A"/>
                </a:solidFill>
              </a:rPr>
              <a:t>Relate</a:t>
            </a:r>
            <a:r>
              <a:rPr lang="de-DE" sz="4000" dirty="0" smtClean="0">
                <a:solidFill>
                  <a:srgbClr val="91F47A"/>
                </a:solidFill>
              </a:rPr>
              <a:t> </a:t>
            </a:r>
            <a:r>
              <a:rPr lang="de-DE" sz="4000" dirty="0" err="1" smtClean="0">
                <a:solidFill>
                  <a:srgbClr val="91F47A"/>
                </a:solidFill>
              </a:rPr>
              <a:t>to</a:t>
            </a:r>
            <a:r>
              <a:rPr lang="de-DE" sz="4000" dirty="0" smtClean="0"/>
              <a:t> </a:t>
            </a:r>
            <a:endParaRPr lang="de-DE" dirty="0" smtClean="0"/>
          </a:p>
        </p:txBody>
      </p:sp>
      <p:pic>
        <p:nvPicPr>
          <p:cNvPr id="23554" name="Rechteck 245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143000"/>
            <a:ext cx="78692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Rechteck 245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571875"/>
            <a:ext cx="33575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>
            <a:spLocks/>
          </p:cNvSpPr>
          <p:nvPr/>
        </p:nvSpPr>
        <p:spPr bwMode="auto">
          <a:xfrm>
            <a:off x="500063" y="271462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de-DE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de-DE" sz="1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Textfeld 5"/>
          <p:cNvSpPr txBox="1">
            <a:spLocks/>
          </p:cNvSpPr>
          <p:nvPr/>
        </p:nvSpPr>
        <p:spPr bwMode="auto">
          <a:xfrm>
            <a:off x="428625" y="4857750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de-DE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Confirmed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Monte Carlo </a:t>
            </a:r>
          </a:p>
        </p:txBody>
      </p:sp>
      <p:pic>
        <p:nvPicPr>
          <p:cNvPr id="23558" name="Rechteck 245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2875" y="3805238"/>
            <a:ext cx="2079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5643563" y="3857625"/>
            <a:ext cx="8636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(recall</a:t>
            </a: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501063" y="3825875"/>
            <a:ext cx="2619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platzhalter 14950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defTabSz="914400" eaLnBrk="1" hangingPunct="1"/>
            <a:endParaRPr lang="de-DE" sz="2800" smtClean="0"/>
          </a:p>
          <a:p>
            <a:pPr defTabSz="914400" eaLnBrk="1" hangingPunct="1"/>
            <a:endParaRPr lang="de-DE" sz="2800" smtClean="0"/>
          </a:p>
        </p:txBody>
      </p:sp>
      <p:pic>
        <p:nvPicPr>
          <p:cNvPr id="24578" name="Form 256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30188" y="1208088"/>
            <a:ext cx="8208962" cy="855662"/>
          </a:xfrm>
          <a:noFill/>
          <a:ln/>
        </p:spPr>
      </p:pic>
      <p:sp>
        <p:nvSpPr>
          <p:cNvPr id="24579" name="Textfeld 25602"/>
          <p:cNvSpPr txBox="1">
            <a:spLocks noChangeArrowheads="1"/>
          </p:cNvSpPr>
          <p:nvPr/>
        </p:nvSpPr>
        <p:spPr bwMode="auto">
          <a:xfrm>
            <a:off x="450850" y="71414"/>
            <a:ext cx="8388350" cy="708025"/>
          </a:xfrm>
          <a:prstGeom prst="rect">
            <a:avLst/>
          </a:prstGeom>
          <a:noFill/>
          <a:ln w="57150" algn="ctr">
            <a:solidFill>
              <a:srgbClr val="7CF2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000" b="1" dirty="0">
                <a:solidFill>
                  <a:srgbClr val="FFFF00"/>
                </a:solidFill>
                <a:latin typeface="Times New Roman CE" pitchFamily="18" charset="-18"/>
              </a:rPr>
              <a:t>Double-Gauge QFT </a:t>
            </a:r>
            <a:r>
              <a:rPr lang="de-DE" sz="4000" b="1" dirty="0" err="1">
                <a:solidFill>
                  <a:srgbClr val="FFFF00"/>
                </a:solidFill>
                <a:latin typeface="Times New Roman CE" pitchFamily="18" charset="-18"/>
              </a:rPr>
              <a:t>of</a:t>
            </a:r>
            <a:r>
              <a:rPr lang="de-DE" sz="4000" b="1" dirty="0">
                <a:solidFill>
                  <a:srgbClr val="FFFF00"/>
                </a:solidFill>
                <a:latin typeface="Times New Roman CE" pitchFamily="18" charset="-18"/>
              </a:rPr>
              <a:t> Monopoles </a:t>
            </a:r>
          </a:p>
        </p:txBody>
      </p:sp>
      <p:pic>
        <p:nvPicPr>
          <p:cNvPr id="24580" name="Form 256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49238" y="2133600"/>
            <a:ext cx="3098800" cy="639763"/>
          </a:xfrm>
          <a:noFill/>
          <a:ln/>
        </p:spPr>
      </p:pic>
      <p:pic>
        <p:nvPicPr>
          <p:cNvPr id="24581" name="Rechteck 256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280828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Rechteck 256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857628"/>
            <a:ext cx="2157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Rechteck 256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357694"/>
            <a:ext cx="45037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Rechteck 256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928934"/>
            <a:ext cx="21605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Rechteck 256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5929330"/>
            <a:ext cx="2814631" cy="60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Rechteck 256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5214950"/>
            <a:ext cx="2808288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Rechteck 256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5357826"/>
            <a:ext cx="23050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Rechteck 256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04922" y="3241675"/>
            <a:ext cx="3651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Titel 15360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57150"/>
            <a:ext cx="8229600" cy="1143000"/>
          </a:xfrm>
        </p:spPr>
        <p:txBody>
          <a:bodyPr/>
          <a:lstStyle/>
          <a:p>
            <a:pPr marL="0" indent="0" defTabSz="914400" eaLnBrk="1" hangingPunct="1"/>
            <a:r>
              <a:rPr lang="de-DE" sz="4000" dirty="0" err="1" smtClean="0">
                <a:solidFill>
                  <a:srgbClr val="FFFF00"/>
                </a:solidFill>
              </a:rPr>
              <a:t>Changing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the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surface</a:t>
            </a:r>
            <a:r>
              <a:rPr lang="de-DE" sz="4000" dirty="0" smtClean="0">
                <a:solidFill>
                  <a:srgbClr val="FFFF00"/>
                </a:solidFill>
              </a:rPr>
              <a:t/>
            </a:r>
            <a:br>
              <a:rPr lang="de-DE" sz="4000" dirty="0" smtClean="0">
                <a:solidFill>
                  <a:srgbClr val="FFFF00"/>
                </a:solidFill>
              </a:rPr>
            </a:br>
            <a:r>
              <a:rPr lang="de-DE" sz="4000" dirty="0" err="1" smtClean="0">
                <a:solidFill>
                  <a:srgbClr val="FFFF00"/>
                </a:solidFill>
              </a:rPr>
              <a:t>is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gauge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transformation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25602" name="Form 266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557338"/>
            <a:ext cx="7848600" cy="735012"/>
          </a:xfrm>
          <a:noFill/>
          <a:ln/>
        </p:spPr>
      </p:pic>
      <p:pic>
        <p:nvPicPr>
          <p:cNvPr id="25603" name="Form 2662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420938"/>
            <a:ext cx="3311525" cy="681037"/>
          </a:xfrm>
          <a:noFill/>
          <a:ln/>
        </p:spPr>
      </p:pic>
      <p:pic>
        <p:nvPicPr>
          <p:cNvPr id="25604" name="Form 2662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219700" y="2406650"/>
            <a:ext cx="2814638" cy="738188"/>
          </a:xfrm>
          <a:noFill/>
          <a:ln/>
        </p:spPr>
      </p:pic>
      <p:pic>
        <p:nvPicPr>
          <p:cNvPr id="25605" name="Form 2662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71472" y="3214686"/>
            <a:ext cx="7561262" cy="1541462"/>
          </a:xfrm>
          <a:noFill/>
          <a:ln/>
        </p:spPr>
      </p:pic>
      <p:pic>
        <p:nvPicPr>
          <p:cNvPr id="25606" name="Rechteck 266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5000636"/>
            <a:ext cx="36004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Rechteck 266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6000768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eck 16"/>
          <p:cNvSpPr/>
          <p:nvPr/>
        </p:nvSpPr>
        <p:spPr>
          <a:xfrm>
            <a:off x="2571736" y="3286124"/>
            <a:ext cx="4857784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krümmte Verbindung 19"/>
          <p:cNvCxnSpPr>
            <a:endCxn id="25606" idx="1"/>
          </p:cNvCxnSpPr>
          <p:nvPr/>
        </p:nvCxnSpPr>
        <p:spPr>
          <a:xfrm rot="5400000">
            <a:off x="1477545" y="4308877"/>
            <a:ext cx="1402564" cy="785818"/>
          </a:xfrm>
          <a:prstGeom prst="curvedConnector4">
            <a:avLst>
              <a:gd name="adj1" fmla="val 35654"/>
              <a:gd name="adj2" fmla="val 210696"/>
            </a:avLst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5643570" y="4036317"/>
            <a:ext cx="2357454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krümmte Verbindung 19"/>
          <p:cNvCxnSpPr>
            <a:stCxn id="44" idx="2"/>
            <a:endCxn id="25607" idx="0"/>
          </p:cNvCxnSpPr>
          <p:nvPr/>
        </p:nvCxnSpPr>
        <p:spPr>
          <a:xfrm rot="5400000">
            <a:off x="5867450" y="5045920"/>
            <a:ext cx="1321509" cy="588187"/>
          </a:xfrm>
          <a:prstGeom prst="curved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hteck 27648"/>
          <p:cNvSpPr>
            <a:spLocks noChangeArrowheads="1"/>
          </p:cNvSpPr>
          <p:nvPr/>
        </p:nvSpPr>
        <p:spPr bwMode="auto">
          <a:xfrm>
            <a:off x="5507038" y="5921375"/>
            <a:ext cx="865187" cy="8207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6" name="Rechteck 27649"/>
          <p:cNvSpPr>
            <a:spLocks noChangeArrowheads="1"/>
          </p:cNvSpPr>
          <p:nvPr/>
        </p:nvSpPr>
        <p:spPr bwMode="auto">
          <a:xfrm>
            <a:off x="1119188" y="4437063"/>
            <a:ext cx="7058025" cy="15843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797" name="Titel 161796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185738"/>
            <a:ext cx="8229600" cy="1143000"/>
          </a:xfrm>
          <a:ln w="38100">
            <a:solidFill>
              <a:srgbClr val="7CF260"/>
            </a:solidFill>
          </a:ln>
        </p:spPr>
        <p:txBody>
          <a:bodyPr/>
          <a:lstStyle/>
          <a:p>
            <a:pPr marL="0" indent="0" defTabSz="914400" eaLnBrk="1" hangingPunct="1"/>
            <a:r>
              <a:rPr lang="de-DE" dirty="0" smtClean="0">
                <a:solidFill>
                  <a:srgbClr val="FF3399"/>
                </a:solidFill>
              </a:rPr>
              <a:t>Monopole Gauge </a:t>
            </a:r>
            <a:r>
              <a:rPr lang="de-DE" dirty="0" err="1" smtClean="0">
                <a:solidFill>
                  <a:srgbClr val="FF3399"/>
                </a:solidFill>
              </a:rPr>
              <a:t>Invariance</a:t>
            </a:r>
            <a:endParaRPr lang="de-DE" dirty="0" smtClean="0"/>
          </a:p>
        </p:txBody>
      </p:sp>
      <p:pic>
        <p:nvPicPr>
          <p:cNvPr id="26628" name="Form 276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412875"/>
            <a:ext cx="4824413" cy="819150"/>
          </a:xfrm>
          <a:noFill/>
          <a:ln/>
        </p:spPr>
      </p:pic>
      <p:pic>
        <p:nvPicPr>
          <p:cNvPr id="26629" name="Form 2765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2565400"/>
            <a:ext cx="6553200" cy="773113"/>
          </a:xfrm>
          <a:noFill/>
          <a:ln/>
        </p:spPr>
      </p:pic>
      <p:pic>
        <p:nvPicPr>
          <p:cNvPr id="26630" name="Form 2765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76200" y="3473450"/>
            <a:ext cx="9001125" cy="820738"/>
          </a:xfrm>
          <a:noFill/>
          <a:ln/>
        </p:spPr>
      </p:pic>
      <p:pic>
        <p:nvPicPr>
          <p:cNvPr id="26631" name="Rechteck 276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2075" y="4581525"/>
            <a:ext cx="6361113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Rechteck 276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5661025"/>
            <a:ext cx="457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Gerade Verbindung 27657"/>
          <p:cNvSpPr>
            <a:spLocks noChangeShapeType="1"/>
          </p:cNvSpPr>
          <p:nvPr/>
        </p:nvSpPr>
        <p:spPr bwMode="auto">
          <a:xfrm>
            <a:off x="5940425" y="6021388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714752"/>
            <a:ext cx="323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2786058"/>
            <a:ext cx="323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3" name="Gerade Verbindung 27656"/>
          <p:cNvSpPr>
            <a:spLocks noChangeShapeType="1"/>
          </p:cNvSpPr>
          <p:nvPr/>
        </p:nvSpPr>
        <p:spPr bwMode="auto">
          <a:xfrm flipV="1">
            <a:off x="5940425" y="5734050"/>
            <a:ext cx="0" cy="287338"/>
          </a:xfrm>
          <a:prstGeom prst="line">
            <a:avLst/>
          </a:prstGeom>
          <a:noFill/>
          <a:ln w="57150" algn="ctr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071934" y="5429264"/>
            <a:ext cx="3643338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eschweifte Klammer rechts 17"/>
          <p:cNvSpPr/>
          <p:nvPr/>
        </p:nvSpPr>
        <p:spPr>
          <a:xfrm rot="5400000">
            <a:off x="5754301" y="3818335"/>
            <a:ext cx="278604" cy="3500462"/>
          </a:xfrm>
          <a:prstGeom prst="rightBrace">
            <a:avLst>
              <a:gd name="adj1" fmla="val 8333"/>
              <a:gd name="adj2" fmla="val 48701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1142976" y="6143644"/>
            <a:ext cx="1739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3399"/>
                </a:solidFill>
              </a:rPr>
              <a:t>Dirac QC:</a:t>
            </a:r>
            <a:endParaRPr lang="de-DE" b="1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6215082"/>
            <a:ext cx="2333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Gekrümmte Verbindung 19"/>
          <p:cNvCxnSpPr>
            <a:endCxn id="21" idx="1"/>
          </p:cNvCxnSpPr>
          <p:nvPr/>
        </p:nvCxnSpPr>
        <p:spPr>
          <a:xfrm rot="10800000" flipV="1">
            <a:off x="1142976" y="5429264"/>
            <a:ext cx="2643206" cy="975990"/>
          </a:xfrm>
          <a:prstGeom prst="curvedConnector3">
            <a:avLst>
              <a:gd name="adj1" fmla="val 134707"/>
            </a:avLst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eschweifte Klammer rechts 27"/>
          <p:cNvSpPr/>
          <p:nvPr/>
        </p:nvSpPr>
        <p:spPr>
          <a:xfrm rot="5400000">
            <a:off x="3754037" y="5175657"/>
            <a:ext cx="135728" cy="357190"/>
          </a:xfrm>
          <a:prstGeom prst="rightBrace">
            <a:avLst>
              <a:gd name="adj1" fmla="val 134065"/>
              <a:gd name="adj2" fmla="val 48701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  <p:bldP spid="26626" grpId="0" animBg="1"/>
      <p:bldP spid="26634" grpId="0" animBg="1"/>
      <p:bldP spid="26633" grpId="0" animBg="1"/>
      <p:bldP spid="17" grpId="0" animBg="1"/>
      <p:bldP spid="18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Titel 161796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185738"/>
            <a:ext cx="8229600" cy="1143000"/>
          </a:xfrm>
          <a:ln w="38100">
            <a:solidFill>
              <a:srgbClr val="7CF260"/>
            </a:solidFill>
          </a:ln>
        </p:spPr>
        <p:txBody>
          <a:bodyPr/>
          <a:lstStyle/>
          <a:p>
            <a:pPr marL="0" indent="0" defTabSz="914400" eaLnBrk="1" hangingPunct="1"/>
            <a:r>
              <a:rPr lang="de-DE" dirty="0" smtClean="0">
                <a:solidFill>
                  <a:srgbClr val="FFFF00"/>
                </a:solidFill>
              </a:rPr>
              <a:t>Quark </a:t>
            </a:r>
            <a:r>
              <a:rPr lang="de-DE" dirty="0" err="1" smtClean="0">
                <a:solidFill>
                  <a:srgbClr val="FFFF00"/>
                </a:solidFill>
              </a:rPr>
              <a:t>Confinement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71472" y="2000240"/>
            <a:ext cx="6333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rgbClr val="FFFF00"/>
                </a:solidFill>
              </a:rPr>
              <a:t>Disorder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Theory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of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magnetic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worldlines</a:t>
            </a:r>
            <a:endParaRPr lang="de-DE" b="1" dirty="0">
              <a:solidFill>
                <a:srgbClr val="FFFF0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000100" y="1428736"/>
            <a:ext cx="2621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Exchange </a:t>
            </a:r>
            <a:r>
              <a:rPr lang="de-DE" dirty="0" err="1" smtClean="0">
                <a:solidFill>
                  <a:srgbClr val="FFFF00"/>
                </a:solidFill>
              </a:rPr>
              <a:t>electric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24" name="Pfeil nach links und rechts 23"/>
          <p:cNvSpPr/>
          <p:nvPr/>
        </p:nvSpPr>
        <p:spPr>
          <a:xfrm>
            <a:off x="3714744" y="1619300"/>
            <a:ext cx="100183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00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857752" y="1428736"/>
            <a:ext cx="1435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FFFF00"/>
                </a:solidFill>
              </a:rPr>
              <a:t>magnetic</a:t>
            </a:r>
            <a:endParaRPr lang="de-DE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1"/>
            <a:ext cx="3786214" cy="91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143248"/>
            <a:ext cx="4558093" cy="72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903773"/>
            <a:ext cx="1785950" cy="57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429264"/>
            <a:ext cx="5181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6019822"/>
            <a:ext cx="6010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Gekrümmte Verbindung 19"/>
          <p:cNvCxnSpPr/>
          <p:nvPr/>
        </p:nvCxnSpPr>
        <p:spPr>
          <a:xfrm rot="16200000" flipH="1">
            <a:off x="6893735" y="4107661"/>
            <a:ext cx="642942" cy="142876"/>
          </a:xfrm>
          <a:prstGeom prst="curved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4500562" y="3143249"/>
            <a:ext cx="4357718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572008"/>
            <a:ext cx="247309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7" grpId="0"/>
      <p:bldP spid="40" grpId="1" animBg="1"/>
      <p:bldP spid="40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feld 29696"/>
          <p:cNvSpPr txBox="1">
            <a:spLocks noChangeArrowheads="1"/>
          </p:cNvSpPr>
          <p:nvPr/>
        </p:nvSpPr>
        <p:spPr bwMode="auto">
          <a:xfrm>
            <a:off x="971550" y="188913"/>
            <a:ext cx="78282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                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Nontrivial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Geometry</a:t>
            </a:r>
            <a:endParaRPr lang="de-DE" b="1" dirty="0">
              <a:solidFill>
                <a:srgbClr val="FFFF00"/>
              </a:solidFill>
              <a:latin typeface="Times New Roman CE" pitchFamily="18" charset="-18"/>
            </a:endParaRPr>
          </a:p>
          <a:p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from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Nonholonomic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Coordinate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Transformations</a:t>
            </a:r>
            <a:endParaRPr lang="de-DE" b="1" dirty="0">
              <a:solidFill>
                <a:srgbClr val="FFFF00"/>
              </a:solidFill>
              <a:latin typeface="Times New Roman CE" pitchFamily="18" charset="-18"/>
            </a:endParaRPr>
          </a:p>
        </p:txBody>
      </p:sp>
      <p:pic>
        <p:nvPicPr>
          <p:cNvPr id="27650" name="Rechteck 296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30675"/>
            <a:ext cx="67310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Rechteck 296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397827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feld 29699"/>
          <p:cNvSpPr txBox="1">
            <a:spLocks noChangeArrowheads="1"/>
          </p:cNvSpPr>
          <p:nvPr/>
        </p:nvSpPr>
        <p:spPr bwMode="auto">
          <a:xfrm>
            <a:off x="6000760" y="3571876"/>
            <a:ext cx="2657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99F583"/>
                </a:solidFill>
                <a:latin typeface="Times New Roman CE" pitchFamily="18" charset="-18"/>
              </a:rPr>
              <a:t>Burgers </a:t>
            </a:r>
            <a:r>
              <a:rPr lang="de-DE" dirty="0" err="1">
                <a:solidFill>
                  <a:srgbClr val="99F583"/>
                </a:solidFill>
                <a:latin typeface="Times New Roman CE" pitchFamily="18" charset="-18"/>
              </a:rPr>
              <a:t>vector</a:t>
            </a:r>
            <a:r>
              <a:rPr lang="de-DE" dirty="0">
                <a:solidFill>
                  <a:srgbClr val="99F583"/>
                </a:solidFill>
                <a:latin typeface="Times New Roman CE" pitchFamily="18" charset="-18"/>
              </a:rPr>
              <a:t> </a:t>
            </a:r>
            <a:r>
              <a:rPr lang="de-DE" b="1" dirty="0">
                <a:solidFill>
                  <a:srgbClr val="99F583"/>
                </a:solidFill>
                <a:latin typeface="Broadway BT" pitchFamily="82" charset="0"/>
              </a:rPr>
              <a:t>b</a:t>
            </a:r>
          </a:p>
        </p:txBody>
      </p:sp>
      <p:sp>
        <p:nvSpPr>
          <p:cNvPr id="6" name="Titel 161796"/>
          <p:cNvSpPr txBox="1">
            <a:spLocks noRot="1" noChangeArrowheads="1"/>
          </p:cNvSpPr>
          <p:nvPr/>
        </p:nvSpPr>
        <p:spPr>
          <a:xfrm>
            <a:off x="457200" y="142852"/>
            <a:ext cx="8229600" cy="957246"/>
          </a:xfrm>
          <a:prstGeom prst="rect">
            <a:avLst/>
          </a:prstGeom>
          <a:ln w="38100">
            <a:solidFill>
              <a:srgbClr val="7CF26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Rechteck 30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20713"/>
            <a:ext cx="30241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Rechteck 307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620713"/>
            <a:ext cx="27971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Rechteck 307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428868"/>
            <a:ext cx="302418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Rechteck 307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3860800"/>
            <a:ext cx="29559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Rechteck 307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5470525"/>
            <a:ext cx="30321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feld 30725"/>
          <p:cNvSpPr txBox="1">
            <a:spLocks noChangeArrowheads="1"/>
          </p:cNvSpPr>
          <p:nvPr/>
        </p:nvSpPr>
        <p:spPr bwMode="auto">
          <a:xfrm>
            <a:off x="5106990" y="1714488"/>
            <a:ext cx="21630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dirty="0">
              <a:solidFill>
                <a:srgbClr val="FF3399"/>
              </a:solidFill>
              <a:latin typeface="Times New Roman CE" pitchFamily="18" charset="-18"/>
            </a:endParaRPr>
          </a:p>
          <a:p>
            <a:endParaRPr lang="de-DE" dirty="0">
              <a:latin typeface="Times New Roman CE" pitchFamily="18" charset="-18"/>
            </a:endParaRPr>
          </a:p>
          <a:p>
            <a:r>
              <a:rPr lang="de-DE" dirty="0">
                <a:solidFill>
                  <a:srgbClr val="99F583"/>
                </a:solidFill>
                <a:latin typeface="Times New Roman CE" pitchFamily="18" charset="-18"/>
              </a:rPr>
              <a:t>Frank </a:t>
            </a:r>
            <a:r>
              <a:rPr lang="de-DE" dirty="0" err="1">
                <a:solidFill>
                  <a:srgbClr val="99F583"/>
                </a:solidFill>
                <a:latin typeface="Times New Roman CE" pitchFamily="18" charset="-18"/>
              </a:rPr>
              <a:t>Vector</a:t>
            </a:r>
            <a:r>
              <a:rPr lang="de-DE" dirty="0">
                <a:latin typeface="Times New Roman CE" pitchFamily="18" charset="-18"/>
              </a:rPr>
              <a:t> </a:t>
            </a:r>
          </a:p>
        </p:txBody>
      </p:sp>
      <p:pic>
        <p:nvPicPr>
          <p:cNvPr id="28679" name="Rechteck 307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2617782"/>
            <a:ext cx="3190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feld 30727"/>
          <p:cNvSpPr txBox="1">
            <a:spLocks noChangeArrowheads="1"/>
          </p:cNvSpPr>
          <p:nvPr/>
        </p:nvSpPr>
        <p:spPr bwMode="auto">
          <a:xfrm>
            <a:off x="4264025" y="1082675"/>
            <a:ext cx="88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000100" y="0"/>
            <a:ext cx="288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  <a:latin typeface="Times New Roman CE" pitchFamily="18" charset="-18"/>
              </a:rPr>
              <a:t>DISCLINATIONS</a:t>
            </a:r>
            <a:endParaRPr lang="de-DE" dirty="0">
              <a:solidFill>
                <a:srgbClr val="FFFF00"/>
              </a:solidFill>
              <a:latin typeface="Times New Roman CE" pitchFamily="18" charset="-1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3088180"/>
            <a:ext cx="2500330" cy="369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Rechteck 778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1217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Rechteck 778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284538"/>
            <a:ext cx="75977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Rechteck 778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941888"/>
            <a:ext cx="766603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Rechteck 788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4486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Rechteck 788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997200"/>
            <a:ext cx="59039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Rechteck 788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1300" y="4508500"/>
            <a:ext cx="60499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de-DE" dirty="0" err="1" smtClean="0">
                <a:solidFill>
                  <a:srgbClr val="FFFF00"/>
                </a:solidFill>
              </a:rPr>
              <a:t>Indistinguishability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5122" name="Rechteck 5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928670"/>
            <a:ext cx="3857625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Rechteck 5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047750"/>
            <a:ext cx="114300" cy="19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Rechteck 5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0825" y="2876550"/>
            <a:ext cx="114300" cy="19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Rechteck 51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5988" y="1090613"/>
            <a:ext cx="114300" cy="19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Rechteck 51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2163" y="3295650"/>
            <a:ext cx="107950" cy="10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Rechteck 51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0" y="3486150"/>
            <a:ext cx="2492375" cy="11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Rechteck 51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286256"/>
            <a:ext cx="6072187" cy="73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8453" y="5122302"/>
            <a:ext cx="3212571" cy="59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1357313" y="5786438"/>
            <a:ext cx="70961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de-DE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 1D,               can be removed by going to covering group U(1)</a:t>
            </a:r>
            <a:endParaRPr lang="de-DE" sz="1800">
              <a:latin typeface="Arial" charset="0"/>
            </a:endParaRPr>
          </a:p>
        </p:txBody>
      </p:sp>
      <p:pic>
        <p:nvPicPr>
          <p:cNvPr id="5133" name="Rechteck 51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36788" y="5815013"/>
            <a:ext cx="635000" cy="30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hteck 14"/>
          <p:cNvSpPr/>
          <p:nvPr/>
        </p:nvSpPr>
        <p:spPr>
          <a:xfrm>
            <a:off x="1357313" y="6215063"/>
            <a:ext cx="22939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de-DE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 &gt;1D  impossible</a:t>
            </a:r>
            <a:endParaRPr lang="de-DE" sz="1800"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928662" y="3714752"/>
            <a:ext cx="464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Correct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Chain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Rule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endParaRPr lang="de-DE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hteck 74753"/>
          <p:cNvSpPr>
            <a:spLocks noChangeArrowheads="1"/>
          </p:cNvSpPr>
          <p:nvPr/>
        </p:nvSpPr>
        <p:spPr bwMode="auto">
          <a:xfrm>
            <a:off x="1692275" y="5589588"/>
            <a:ext cx="5256213" cy="12684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1800">
              <a:latin typeface="Arial" charset="0"/>
            </a:endParaRPr>
          </a:p>
        </p:txBody>
      </p:sp>
      <p:sp>
        <p:nvSpPr>
          <p:cNvPr id="74755" name="Titel 7475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marL="0" indent="0" defTabSz="914400"/>
            <a:r>
              <a:rPr lang="de-DE" sz="4000" dirty="0" smtClean="0">
                <a:solidFill>
                  <a:srgbClr val="FFFF00"/>
                </a:solidFill>
              </a:rPr>
              <a:t>FUNDAMETALS:</a:t>
            </a:r>
            <a:r>
              <a:rPr lang="de-DE" sz="4000" dirty="0" smtClean="0">
                <a:solidFill>
                  <a:srgbClr val="FF0000"/>
                </a:solidFill>
              </a:rPr>
              <a:t> </a:t>
            </a:r>
            <a:r>
              <a:rPr lang="de-DE" sz="4000" dirty="0" smtClean="0">
                <a:solidFill>
                  <a:srgbClr val="D60093"/>
                </a:solidFill>
              </a:rPr>
              <a:t/>
            </a:r>
            <a:br>
              <a:rPr lang="de-DE" sz="4000" dirty="0" smtClean="0">
                <a:solidFill>
                  <a:srgbClr val="D60093"/>
                </a:solidFill>
              </a:rPr>
            </a:br>
            <a:r>
              <a:rPr lang="de-DE" sz="4000" dirty="0" err="1" smtClean="0">
                <a:solidFill>
                  <a:srgbClr val="99F583"/>
                </a:solidFill>
              </a:rPr>
              <a:t>Universality</a:t>
            </a:r>
            <a:r>
              <a:rPr lang="de-DE" sz="4000" dirty="0" smtClean="0">
                <a:solidFill>
                  <a:srgbClr val="99F583"/>
                </a:solidFill>
              </a:rPr>
              <a:t> </a:t>
            </a:r>
            <a:r>
              <a:rPr lang="de-DE" sz="4000" dirty="0" err="1" smtClean="0">
                <a:solidFill>
                  <a:srgbClr val="99F583"/>
                </a:solidFill>
              </a:rPr>
              <a:t>of</a:t>
            </a:r>
            <a:r>
              <a:rPr lang="de-DE" sz="4000" dirty="0" smtClean="0">
                <a:solidFill>
                  <a:srgbClr val="99F583"/>
                </a:solidFill>
              </a:rPr>
              <a:t> FREE PARTICLE </a:t>
            </a:r>
            <a:r>
              <a:rPr lang="de-DE" sz="4000" dirty="0" err="1" smtClean="0">
                <a:solidFill>
                  <a:srgbClr val="99F583"/>
                </a:solidFill>
              </a:rPr>
              <a:t>motion</a:t>
            </a:r>
            <a:r>
              <a:rPr lang="de-DE" sz="4000" dirty="0" smtClean="0">
                <a:solidFill>
                  <a:srgbClr val="99F583"/>
                </a:solidFill>
              </a:rPr>
              <a:t>:</a:t>
            </a:r>
          </a:p>
        </p:txBody>
      </p:sp>
      <p:pic>
        <p:nvPicPr>
          <p:cNvPr id="31747" name="Form 747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0988" y="2362200"/>
            <a:ext cx="1851025" cy="665163"/>
          </a:xfrm>
          <a:noFill/>
          <a:ln/>
        </p:spPr>
      </p:pic>
      <p:pic>
        <p:nvPicPr>
          <p:cNvPr id="31748" name="Form 747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3359150"/>
            <a:ext cx="2454275" cy="798513"/>
          </a:xfrm>
          <a:noFill/>
          <a:ln/>
        </p:spPr>
      </p:pic>
      <p:pic>
        <p:nvPicPr>
          <p:cNvPr id="31749" name="Form 747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508375" y="3429000"/>
            <a:ext cx="5549900" cy="601663"/>
          </a:xfrm>
          <a:noFill/>
          <a:ln/>
        </p:spPr>
      </p:pic>
      <p:pic>
        <p:nvPicPr>
          <p:cNvPr id="31750" name="Form 7475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4437063"/>
            <a:ext cx="5724525" cy="977900"/>
          </a:xfrm>
          <a:noFill/>
          <a:ln/>
        </p:spPr>
      </p:pic>
      <p:pic>
        <p:nvPicPr>
          <p:cNvPr id="31751" name="Rechteck 747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5734050"/>
            <a:ext cx="4503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Rechteck 747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1850" y="4581525"/>
            <a:ext cx="3203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el 174081"/>
          <p:cNvSpPr>
            <a:spLocks noGrp="1" noRot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marL="0" indent="0" defTabSz="914400" eaLnBrk="1" hangingPunct="1"/>
            <a:r>
              <a:rPr lang="de-DE" smtClean="0"/>
              <a:t>Nonholonomic image of</a:t>
            </a:r>
          </a:p>
        </p:txBody>
      </p:sp>
      <p:pic>
        <p:nvPicPr>
          <p:cNvPr id="32770" name="Form 8601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1196975"/>
            <a:ext cx="1851025" cy="663575"/>
          </a:xfrm>
          <a:noFill/>
          <a:ln/>
        </p:spPr>
      </p:pic>
      <p:pic>
        <p:nvPicPr>
          <p:cNvPr id="32771" name="Form 8601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00" y="3429000"/>
            <a:ext cx="446088" cy="133350"/>
          </a:xfrm>
          <a:noFill/>
          <a:ln/>
        </p:spPr>
      </p:pic>
      <p:pic>
        <p:nvPicPr>
          <p:cNvPr id="32772" name="Form 8602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339975" y="3429000"/>
            <a:ext cx="4038600" cy="903288"/>
          </a:xfrm>
          <a:noFill/>
          <a:ln/>
        </p:spPr>
      </p:pic>
      <p:sp>
        <p:nvSpPr>
          <p:cNvPr id="174086" name="Rechteck 174085"/>
          <p:cNvSpPr>
            <a:spLocks noRot="1" noChangeArrowheads="1"/>
          </p:cNvSpPr>
          <p:nvPr/>
        </p:nvSpPr>
        <p:spPr bwMode="auto">
          <a:xfrm>
            <a:off x="188913" y="2362200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de-DE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de-DE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Autoparallel</a:t>
            </a:r>
            <a:br>
              <a:rPr lang="de-DE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de-DE" sz="1800" dirty="0">
              <a:latin typeface="Arial" charset="0"/>
            </a:endParaRPr>
          </a:p>
        </p:txBody>
      </p:sp>
      <p:sp>
        <p:nvSpPr>
          <p:cNvPr id="174087" name="Rechteck 174086"/>
          <p:cNvSpPr>
            <a:spLocks noRot="1" noChangeArrowheads="1"/>
          </p:cNvSpPr>
          <p:nvPr/>
        </p:nvSpPr>
        <p:spPr bwMode="auto">
          <a:xfrm>
            <a:off x="430213" y="4724400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de-DE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Instead</a:t>
            </a:r>
            <a:r>
              <a:rPr lang="de-DE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de-DE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Geodesic</a:t>
            </a:r>
            <a:r>
              <a:rPr lang="de-DE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de-DE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de-DE" sz="1800" dirty="0">
              <a:latin typeface="Arial" charset="0"/>
            </a:endParaRPr>
          </a:p>
        </p:txBody>
      </p:sp>
      <p:pic>
        <p:nvPicPr>
          <p:cNvPr id="32775" name="Form 8602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428860" y="5572140"/>
            <a:ext cx="4038600" cy="903287"/>
          </a:xfrm>
          <a:noFill/>
          <a:ln/>
        </p:spPr>
      </p:pic>
      <p:pic>
        <p:nvPicPr>
          <p:cNvPr id="32776" name="Rechteck 86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300" y="3606800"/>
            <a:ext cx="44608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/>
      <p:bldP spid="17408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hteck 75777"/>
          <p:cNvSpPr>
            <a:spLocks noChangeArrowheads="1"/>
          </p:cNvSpPr>
          <p:nvPr/>
        </p:nvSpPr>
        <p:spPr bwMode="auto">
          <a:xfrm>
            <a:off x="4548195" y="5614988"/>
            <a:ext cx="574675" cy="12684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1800">
              <a:latin typeface="Arial" charset="0"/>
            </a:endParaRPr>
          </a:p>
        </p:txBody>
      </p:sp>
      <p:sp>
        <p:nvSpPr>
          <p:cNvPr id="75779" name="Titel 75778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marL="0" indent="0" defTabSz="914400"/>
            <a:r>
              <a:rPr lang="de-DE" sz="4000" dirty="0" smtClean="0">
                <a:solidFill>
                  <a:srgbClr val="FFFF00"/>
                </a:solidFill>
              </a:rPr>
              <a:t>QUANTUM THEORY:</a:t>
            </a:r>
            <a:br>
              <a:rPr lang="de-DE" sz="4000" dirty="0" smtClean="0">
                <a:solidFill>
                  <a:srgbClr val="FFFF00"/>
                </a:solidFill>
              </a:rPr>
            </a:br>
            <a:r>
              <a:rPr lang="de-DE" sz="4000" dirty="0" err="1" smtClean="0">
                <a:solidFill>
                  <a:srgbClr val="FFFF00"/>
                </a:solidFill>
              </a:rPr>
              <a:t>Trajectory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is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fat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fluctuation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sausage</a:t>
            </a:r>
            <a:r>
              <a:rPr lang="de-DE" sz="4000" dirty="0" smtClean="0">
                <a:solidFill>
                  <a:srgbClr val="FFFF00"/>
                </a:solidFill>
              </a:rPr>
              <a:t>!</a:t>
            </a:r>
            <a:r>
              <a:rPr lang="de-DE" sz="4000" dirty="0" smtClean="0">
                <a:solidFill>
                  <a:srgbClr val="D60093"/>
                </a:solidFill>
              </a:rPr>
              <a:t/>
            </a:r>
            <a:br>
              <a:rPr lang="de-DE" sz="4000" dirty="0" smtClean="0">
                <a:solidFill>
                  <a:srgbClr val="D60093"/>
                </a:solidFill>
              </a:rPr>
            </a:br>
            <a:r>
              <a:rPr lang="de-DE" sz="4000" dirty="0" smtClean="0">
                <a:solidFill>
                  <a:srgbClr val="99F583"/>
                </a:solidFill>
                <a:sym typeface="Wingdings" pitchFamily="2" charset="2"/>
              </a:rPr>
              <a:t>   </a:t>
            </a:r>
            <a:r>
              <a:rPr lang="de-DE" sz="4000" dirty="0" err="1" smtClean="0">
                <a:solidFill>
                  <a:srgbClr val="99F583"/>
                </a:solidFill>
              </a:rPr>
              <a:t>Tidal</a:t>
            </a:r>
            <a:r>
              <a:rPr lang="de-DE" sz="4000" dirty="0" smtClean="0">
                <a:solidFill>
                  <a:srgbClr val="99F583"/>
                </a:solidFill>
              </a:rPr>
              <a:t> </a:t>
            </a:r>
            <a:r>
              <a:rPr lang="de-DE" sz="4000" dirty="0" err="1" smtClean="0">
                <a:solidFill>
                  <a:srgbClr val="99F583"/>
                </a:solidFill>
              </a:rPr>
              <a:t>forces</a:t>
            </a:r>
            <a:r>
              <a:rPr lang="de-DE" sz="4000" dirty="0" smtClean="0">
                <a:solidFill>
                  <a:srgbClr val="99F583"/>
                </a:solidFill>
              </a:rPr>
              <a:t> on </a:t>
            </a:r>
            <a:r>
              <a:rPr lang="de-DE" sz="4000" dirty="0" err="1" smtClean="0">
                <a:solidFill>
                  <a:srgbClr val="99F583"/>
                </a:solidFill>
              </a:rPr>
              <a:t>wave</a:t>
            </a:r>
            <a:r>
              <a:rPr lang="de-DE" sz="4000" dirty="0" smtClean="0">
                <a:solidFill>
                  <a:srgbClr val="99F583"/>
                </a:solidFill>
              </a:rPr>
              <a:t> packet</a:t>
            </a:r>
          </a:p>
        </p:txBody>
      </p:sp>
      <p:pic>
        <p:nvPicPr>
          <p:cNvPr id="33795" name="Form 7577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32329" y="2343150"/>
            <a:ext cx="2468563" cy="703263"/>
          </a:xfrm>
          <a:noFill/>
          <a:ln/>
        </p:spPr>
      </p:pic>
      <p:pic>
        <p:nvPicPr>
          <p:cNvPr id="33796" name="Form 7578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2844" y="2102583"/>
            <a:ext cx="3121020" cy="1183541"/>
          </a:xfrm>
          <a:noFill/>
          <a:ln/>
        </p:spPr>
      </p:pic>
      <p:pic>
        <p:nvPicPr>
          <p:cNvPr id="33797" name="Form 7578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60753" y="3357562"/>
            <a:ext cx="8740403" cy="642942"/>
          </a:xfrm>
          <a:noFill/>
          <a:ln/>
        </p:spPr>
      </p:pic>
      <p:pic>
        <p:nvPicPr>
          <p:cNvPr id="33798" name="Form 7578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2443151" y="4340236"/>
            <a:ext cx="485775" cy="347673"/>
          </a:xfrm>
          <a:noFill/>
          <a:ln/>
        </p:spPr>
      </p:pic>
      <p:pic>
        <p:nvPicPr>
          <p:cNvPr id="33799" name="Rechteck 7578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0354" y="4170374"/>
            <a:ext cx="4699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Rechteck 7578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0738" y="4352936"/>
            <a:ext cx="4333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Rechteck 7578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3987811"/>
            <a:ext cx="28797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Rechteck 7578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5086" y="5383226"/>
            <a:ext cx="34829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Rechteck 7578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35276" y="5684859"/>
            <a:ext cx="6445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Rechteck 7578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08424" y="5830888"/>
            <a:ext cx="5667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Rechteck 7578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32386" y="5614988"/>
            <a:ext cx="7921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Rechteck 7579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29149" y="5902325"/>
            <a:ext cx="36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Rechteck 7579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81674" y="5686425"/>
            <a:ext cx="527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8" name="Textfeld 75792"/>
          <p:cNvSpPr txBox="1">
            <a:spLocks noChangeArrowheads="1"/>
          </p:cNvSpPr>
          <p:nvPr/>
        </p:nvSpPr>
        <p:spPr bwMode="auto">
          <a:xfrm>
            <a:off x="4595822" y="6186488"/>
            <a:ext cx="812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800" b="1" dirty="0">
                <a:solidFill>
                  <a:srgbClr val="FF0000"/>
                </a:solidFill>
                <a:latin typeface="Times New Roman CE" pitchFamily="18" charset="-18"/>
              </a:rPr>
              <a:t>?</a:t>
            </a:r>
          </a:p>
        </p:txBody>
      </p:sp>
      <p:pic>
        <p:nvPicPr>
          <p:cNvPr id="33809" name="Rechteck 7579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39988" y="4205299"/>
            <a:ext cx="519112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Rechteck 7579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39988" y="4621224"/>
            <a:ext cx="44608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Rechteck 7579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48038" y="4137036"/>
            <a:ext cx="446087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Rechteck 7579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48038" y="4557733"/>
            <a:ext cx="446087" cy="24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3" name="Rechteck 7579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43213" y="4137036"/>
            <a:ext cx="5588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4" name="Rechteck 7579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49513" y="4137036"/>
            <a:ext cx="5588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5" name="Rechteck 7579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39988" y="3994161"/>
            <a:ext cx="1468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6" name="Rechteck 7580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39988" y="4700599"/>
            <a:ext cx="1287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143768" y="4092087"/>
            <a:ext cx="2000232" cy="27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animBg="1"/>
      <p:bldP spid="338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el 186369"/>
          <p:cNvSpPr>
            <a:spLocks noGrp="1" noRot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marL="0" indent="0" defTabSz="914400" eaLnBrk="1" hangingPunct="1"/>
            <a:r>
              <a:rPr lang="de-DE" sz="4000" dirty="0" err="1" smtClean="0">
                <a:solidFill>
                  <a:srgbClr val="FFFF00"/>
                </a:solidFill>
              </a:rPr>
              <a:t>Lattice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Defect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Theory</a:t>
            </a:r>
            <a:r>
              <a:rPr lang="de-DE" sz="4000" dirty="0" smtClean="0">
                <a:solidFill>
                  <a:srgbClr val="FFFF00"/>
                </a:solidFill>
              </a:rPr>
              <a:t/>
            </a:r>
            <a:br>
              <a:rPr lang="de-DE" sz="4000" dirty="0" smtClean="0">
                <a:solidFill>
                  <a:srgbClr val="FFFF00"/>
                </a:solidFill>
              </a:rPr>
            </a:br>
            <a:r>
              <a:rPr lang="de-DE" sz="4000" dirty="0" err="1" smtClean="0">
                <a:solidFill>
                  <a:srgbClr val="FFFF00"/>
                </a:solidFill>
              </a:rPr>
              <a:t>vs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Abelian</a:t>
            </a:r>
            <a:r>
              <a:rPr lang="de-DE" sz="4000" dirty="0" smtClean="0">
                <a:solidFill>
                  <a:srgbClr val="FFFF00"/>
                </a:solidFill>
              </a:rPr>
              <a:t> QED on </a:t>
            </a:r>
            <a:r>
              <a:rPr lang="de-DE" sz="4000" dirty="0" err="1" smtClean="0">
                <a:solidFill>
                  <a:srgbClr val="FFFF00"/>
                </a:solidFill>
              </a:rPr>
              <a:t>Lattice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35842" name="Form 8192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484313"/>
            <a:ext cx="3168650" cy="733425"/>
          </a:xfrm>
          <a:noFill/>
          <a:ln/>
        </p:spPr>
      </p:pic>
      <p:pic>
        <p:nvPicPr>
          <p:cNvPr id="35843" name="Form 8192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1436688"/>
            <a:ext cx="3384550" cy="811212"/>
          </a:xfrm>
          <a:noFill/>
          <a:ln/>
        </p:spPr>
      </p:pic>
      <p:sp>
        <p:nvSpPr>
          <p:cNvPr id="186380" name="Rechteck 186379"/>
          <p:cNvSpPr>
            <a:spLocks noChangeArrowheads="1"/>
          </p:cNvSpPr>
          <p:nvPr/>
        </p:nvSpPr>
        <p:spPr bwMode="auto">
          <a:xfrm>
            <a:off x="323850" y="2349500"/>
            <a:ext cx="3181350" cy="5191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Lattice</a:t>
            </a:r>
            <a:r>
              <a:rPr lang="de-DE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formulation</a:t>
            </a:r>
            <a:r>
              <a:rPr lang="de-DE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de-DE" sz="1800" dirty="0">
              <a:latin typeface="Arial" charset="0"/>
            </a:endParaRPr>
          </a:p>
        </p:txBody>
      </p:sp>
      <p:pic>
        <p:nvPicPr>
          <p:cNvPr id="35845" name="Form 8192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12750" y="2882900"/>
            <a:ext cx="6696075" cy="1781175"/>
          </a:xfrm>
          <a:noFill/>
          <a:ln/>
        </p:spPr>
      </p:pic>
      <p:pic>
        <p:nvPicPr>
          <p:cNvPr id="35846" name="Form 819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813425" y="3963988"/>
            <a:ext cx="293688" cy="347662"/>
          </a:xfrm>
          <a:noFill/>
          <a:ln/>
        </p:spPr>
      </p:pic>
      <p:pic>
        <p:nvPicPr>
          <p:cNvPr id="35847" name="Rechteck 819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7888" y="3963988"/>
            <a:ext cx="9350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Rechteck 819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3688" y="3571875"/>
            <a:ext cx="1174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Rechteck 819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62625" y="4048125"/>
            <a:ext cx="2555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Rechteck 819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29325" y="3814763"/>
            <a:ext cx="2555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Rechteck 819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0200" y="4868863"/>
            <a:ext cx="17716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Rechteck 8193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5734050"/>
            <a:ext cx="81407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Rechteck 8193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51813" y="5741988"/>
            <a:ext cx="2174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95" name="Rechteck 186394"/>
          <p:cNvSpPr>
            <a:spLocks noChangeArrowheads="1"/>
          </p:cNvSpPr>
          <p:nvPr/>
        </p:nvSpPr>
        <p:spPr bwMode="auto">
          <a:xfrm>
            <a:off x="323850" y="4868863"/>
            <a:ext cx="1200150" cy="5191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Define</a:t>
            </a:r>
            <a:endParaRPr lang="de-DE" sz="1800" dirty="0">
              <a:latin typeface="Arial" charset="0"/>
            </a:endParaRPr>
          </a:p>
        </p:txBody>
      </p:sp>
      <p:pic>
        <p:nvPicPr>
          <p:cNvPr id="35855" name="Rechteck 8193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63713" y="4797425"/>
            <a:ext cx="20161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768" y="2428868"/>
            <a:ext cx="1969073" cy="291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/>
      <p:bldP spid="18639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feld 83969"/>
          <p:cNvSpPr txBox="1">
            <a:spLocks noChangeArrowheads="1"/>
          </p:cNvSpPr>
          <p:nvPr/>
        </p:nvSpPr>
        <p:spPr bwMode="auto">
          <a:xfrm>
            <a:off x="755650" y="260350"/>
            <a:ext cx="806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400" b="1" dirty="0">
                <a:solidFill>
                  <a:srgbClr val="FFFF00"/>
                </a:solidFill>
                <a:latin typeface="Times New Roman CE" pitchFamily="18" charset="-18"/>
              </a:rPr>
              <a:t>CURIOSITY: </a:t>
            </a:r>
            <a:r>
              <a:rPr lang="de-DE" sz="4400" b="1" dirty="0" err="1">
                <a:solidFill>
                  <a:srgbClr val="FFFF00"/>
                </a:solidFill>
                <a:latin typeface="Times New Roman CE" pitchFamily="18" charset="-18"/>
              </a:rPr>
              <a:t>Induced</a:t>
            </a:r>
            <a:r>
              <a:rPr lang="de-DE" sz="4400" b="1" dirty="0">
                <a:solidFill>
                  <a:srgbClr val="FFFF00"/>
                </a:solidFill>
                <a:latin typeface="Times New Roman CE" pitchFamily="18" charset="-18"/>
              </a:rPr>
              <a:t> Gravity</a:t>
            </a:r>
          </a:p>
        </p:txBody>
      </p:sp>
      <p:pic>
        <p:nvPicPr>
          <p:cNvPr id="36866" name="Rechteck 839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133600"/>
            <a:ext cx="5470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Rechteck 839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198563"/>
            <a:ext cx="4248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Rechteck 839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97200"/>
            <a:ext cx="53959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Rechteck 839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005263"/>
            <a:ext cx="15843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Rechteck 8397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4724400"/>
            <a:ext cx="47513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Rechteck 8397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2100" y="5013325"/>
            <a:ext cx="2127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Rechteck 8397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6388" y="5999163"/>
            <a:ext cx="87455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feld 83977"/>
          <p:cNvSpPr txBox="1">
            <a:spLocks noChangeArrowheads="1"/>
          </p:cNvSpPr>
          <p:nvPr/>
        </p:nvSpPr>
        <p:spPr bwMode="auto">
          <a:xfrm>
            <a:off x="0" y="2133600"/>
            <a:ext cx="3135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Elastic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Gauge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Tfs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:</a:t>
            </a:r>
          </a:p>
        </p:txBody>
      </p:sp>
      <p:sp>
        <p:nvSpPr>
          <p:cNvPr id="36874" name="Textfeld 83978"/>
          <p:cNvSpPr txBox="1">
            <a:spLocks noChangeArrowheads="1"/>
          </p:cNvSpPr>
          <p:nvPr/>
        </p:nvSpPr>
        <p:spPr bwMode="auto">
          <a:xfrm>
            <a:off x="0" y="3213100"/>
            <a:ext cx="3135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Canonical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Form</a:t>
            </a:r>
          </a:p>
        </p:txBody>
      </p:sp>
      <p:sp>
        <p:nvSpPr>
          <p:cNvPr id="36875" name="Textfeld 83979"/>
          <p:cNvSpPr txBox="1">
            <a:spLocks noChangeArrowheads="1"/>
          </p:cNvSpPr>
          <p:nvPr/>
        </p:nvSpPr>
        <p:spPr bwMode="auto">
          <a:xfrm>
            <a:off x="0" y="4076700"/>
            <a:ext cx="424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Momentum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Conservation</a:t>
            </a:r>
            <a:endParaRPr lang="de-DE" b="1" dirty="0">
              <a:solidFill>
                <a:srgbClr val="FFFF00"/>
              </a:solidFill>
              <a:latin typeface="Times New Roman CE" pitchFamily="18" charset="-18"/>
            </a:endParaRPr>
          </a:p>
        </p:txBody>
      </p:sp>
      <p:sp>
        <p:nvSpPr>
          <p:cNvPr id="36876" name="Textfeld 83980"/>
          <p:cNvSpPr txBox="1">
            <a:spLocks noChangeArrowheads="1"/>
          </p:cNvSpPr>
          <p:nvPr/>
        </p:nvSpPr>
        <p:spPr bwMode="auto">
          <a:xfrm>
            <a:off x="0" y="4797425"/>
            <a:ext cx="424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Enforced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as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Bianchi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Idty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:</a:t>
            </a:r>
          </a:p>
        </p:txBody>
      </p:sp>
      <p:sp>
        <p:nvSpPr>
          <p:cNvPr id="36877" name="Textfeld 83981"/>
          <p:cNvSpPr txBox="1">
            <a:spLocks noChangeArrowheads="1"/>
          </p:cNvSpPr>
          <p:nvPr/>
        </p:nvSpPr>
        <p:spPr bwMode="auto">
          <a:xfrm>
            <a:off x="63500" y="5445125"/>
            <a:ext cx="561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Double Gauge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Theory</a:t>
            </a:r>
            <a:endParaRPr lang="de-DE" b="1" dirty="0">
              <a:solidFill>
                <a:srgbClr val="FFFF00"/>
              </a:solidFill>
              <a:latin typeface="Times New Roman CE" pitchFamily="18" charset="-18"/>
            </a:endParaRPr>
          </a:p>
        </p:txBody>
      </p:sp>
      <p:pic>
        <p:nvPicPr>
          <p:cNvPr id="36878" name="Rechteck 8398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20150" y="6381750"/>
            <a:ext cx="142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4" grpId="0"/>
      <p:bldP spid="36875" grpId="0"/>
      <p:bldP spid="36876" grpId="0"/>
      <p:bldP spid="3687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Form 8499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060575"/>
            <a:ext cx="4676775" cy="898525"/>
          </a:xfrm>
          <a:noFill/>
          <a:ln/>
        </p:spPr>
      </p:pic>
      <p:pic>
        <p:nvPicPr>
          <p:cNvPr id="37890" name="Form 8499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908050"/>
            <a:ext cx="5257800" cy="1041400"/>
          </a:xfrm>
          <a:noFill/>
          <a:ln/>
        </p:spPr>
      </p:pic>
      <p:sp>
        <p:nvSpPr>
          <p:cNvPr id="37891" name="Rechteck 84995"/>
          <p:cNvSpPr>
            <a:spLocks noChangeArrowheads="1"/>
          </p:cNvSpPr>
          <p:nvPr/>
        </p:nvSpPr>
        <p:spPr bwMode="auto">
          <a:xfrm>
            <a:off x="827088" y="0"/>
            <a:ext cx="554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dirty="0">
                <a:solidFill>
                  <a:srgbClr val="FFFF00"/>
                </a:solidFill>
                <a:latin typeface="Times New Roman CE" pitchFamily="18" charset="-18"/>
              </a:rPr>
              <a:t>Dual </a:t>
            </a:r>
            <a:r>
              <a:rPr lang="de-DE" sz="3600" dirty="0" err="1">
                <a:solidFill>
                  <a:srgbClr val="FFFF00"/>
                </a:solidFill>
                <a:latin typeface="Times New Roman CE" pitchFamily="18" charset="-18"/>
              </a:rPr>
              <a:t>Representation</a:t>
            </a:r>
            <a:endParaRPr lang="de-DE" sz="3600" dirty="0">
              <a:solidFill>
                <a:srgbClr val="FFFF00"/>
              </a:solidFill>
              <a:latin typeface="Times New Roman CE" pitchFamily="18" charset="-18"/>
            </a:endParaRPr>
          </a:p>
        </p:txBody>
      </p:sp>
      <p:pic>
        <p:nvPicPr>
          <p:cNvPr id="37892" name="Rechteck 849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141663"/>
            <a:ext cx="7632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Rechteck 849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4398963"/>
            <a:ext cx="3527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Rechteck 8499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5170488"/>
            <a:ext cx="3671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Rechteck 8499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0450" y="6046788"/>
            <a:ext cx="237648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Rechteck 850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59325" y="5229225"/>
            <a:ext cx="43211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Rechteck 850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75" y="4208463"/>
            <a:ext cx="3529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Rechteck 850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4205288"/>
            <a:ext cx="20875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Rechteck 850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1550" y="4208463"/>
            <a:ext cx="20288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hteck 33792"/>
          <p:cNvSpPr>
            <a:spLocks noChangeArrowheads="1"/>
          </p:cNvSpPr>
          <p:nvPr/>
        </p:nvSpPr>
        <p:spPr bwMode="auto">
          <a:xfrm>
            <a:off x="38100" y="3767138"/>
            <a:ext cx="9042400" cy="18716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8914" name="Rechteck 337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64087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Rechteck 337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28775"/>
            <a:ext cx="88582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Rechteck 337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" y="3995738"/>
            <a:ext cx="86407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feld 33796"/>
          <p:cNvSpPr txBox="1">
            <a:spLocks noChangeArrowheads="1"/>
          </p:cNvSpPr>
          <p:nvPr/>
        </p:nvSpPr>
        <p:spPr bwMode="auto">
          <a:xfrm>
            <a:off x="323850" y="2997200"/>
            <a:ext cx="199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BUT NEED</a:t>
            </a:r>
          </a:p>
        </p:txBody>
      </p:sp>
      <p:pic>
        <p:nvPicPr>
          <p:cNvPr id="38918" name="Rechteck 337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4006855"/>
            <a:ext cx="1746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Rechteck 3379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4797425"/>
            <a:ext cx="2968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  <p:bldP spid="389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hteck 44032"/>
          <p:cNvSpPr>
            <a:spLocks noChangeArrowheads="1"/>
          </p:cNvSpPr>
          <p:nvPr/>
        </p:nvSpPr>
        <p:spPr bwMode="auto">
          <a:xfrm>
            <a:off x="165100" y="3644900"/>
            <a:ext cx="8820150" cy="10080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02" name="Rechteck 44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25538"/>
            <a:ext cx="59055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feld 44034"/>
          <p:cNvSpPr txBox="1">
            <a:spLocks noChangeArrowheads="1"/>
          </p:cNvSpPr>
          <p:nvPr/>
        </p:nvSpPr>
        <p:spPr bwMode="auto">
          <a:xfrm>
            <a:off x="1187450" y="260350"/>
            <a:ext cx="3904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Modify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Elastic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Action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to</a:t>
            </a:r>
            <a:endParaRPr lang="de-DE" b="1" dirty="0">
              <a:solidFill>
                <a:srgbClr val="FFFF00"/>
              </a:solidFill>
              <a:latin typeface="Times New Roman CE" pitchFamily="18" charset="-18"/>
            </a:endParaRPr>
          </a:p>
        </p:txBody>
      </p:sp>
      <p:sp>
        <p:nvSpPr>
          <p:cNvPr id="51204" name="Textfeld 44035"/>
          <p:cNvSpPr txBox="1">
            <a:spLocks noChangeArrowheads="1"/>
          </p:cNvSpPr>
          <p:nvPr/>
        </p:nvSpPr>
        <p:spPr bwMode="auto">
          <a:xfrm>
            <a:off x="1258888" y="2641600"/>
            <a:ext cx="233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and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further</a:t>
            </a:r>
            <a:r>
              <a:rPr lang="de-DE" b="1" dirty="0">
                <a:solidFill>
                  <a:srgbClr val="FFFF00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FF00"/>
                </a:solidFill>
                <a:latin typeface="Times New Roman CE" pitchFamily="18" charset="-18"/>
              </a:rPr>
              <a:t>to</a:t>
            </a:r>
            <a:endParaRPr lang="de-DE" b="1" dirty="0">
              <a:solidFill>
                <a:srgbClr val="FFFF00"/>
              </a:solidFill>
              <a:latin typeface="Times New Roman CE" pitchFamily="18" charset="-18"/>
            </a:endParaRPr>
          </a:p>
        </p:txBody>
      </p:sp>
      <p:pic>
        <p:nvPicPr>
          <p:cNvPr id="51205" name="Rechteck 440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3860800"/>
            <a:ext cx="84248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feld 44037"/>
          <p:cNvSpPr txBox="1">
            <a:spLocks noChangeArrowheads="1"/>
          </p:cNvSpPr>
          <p:nvPr/>
        </p:nvSpPr>
        <p:spPr bwMode="auto">
          <a:xfrm>
            <a:off x="2495550" y="4876800"/>
            <a:ext cx="74882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99F583"/>
                </a:solidFill>
                <a:latin typeface="Times New Roman CE" pitchFamily="18" charset="-18"/>
              </a:rPr>
              <a:t>FLOPPY CRYSTAL</a:t>
            </a:r>
          </a:p>
          <a:p>
            <a:endParaRPr lang="de-DE" b="1" dirty="0">
              <a:solidFill>
                <a:srgbClr val="99F583"/>
              </a:solidFill>
              <a:latin typeface="Times New Roman CE" pitchFamily="18" charset="-18"/>
            </a:endParaRPr>
          </a:p>
        </p:txBody>
      </p:sp>
      <p:pic>
        <p:nvPicPr>
          <p:cNvPr id="51207" name="Rechteck 440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9888" y="3971925"/>
            <a:ext cx="1603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 animBg="1"/>
      <p:bldP spid="51204" grpId="0"/>
      <p:bldP spid="5120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71736" y="1643050"/>
            <a:ext cx="3586163" cy="1198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de-DE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legro BT" pitchFamily="82" charset="0"/>
              </a:rPr>
              <a:t>THE END </a:t>
            </a:r>
            <a:endParaRPr lang="de-DE" sz="7200" dirty="0">
              <a:solidFill>
                <a:srgbClr val="FFFF00"/>
              </a:solidFill>
              <a:latin typeface="Allegro BT" pitchFamily="82" charset="0"/>
            </a:endParaRPr>
          </a:p>
        </p:txBody>
      </p:sp>
      <p:sp>
        <p:nvSpPr>
          <p:cNvPr id="34819" name="Rechteck 34818"/>
          <p:cNvSpPr>
            <a:spLocks noChangeArrowheads="1"/>
          </p:cNvSpPr>
          <p:nvPr/>
        </p:nvSpPr>
        <p:spPr bwMode="auto">
          <a:xfrm>
            <a:off x="3643306" y="3143248"/>
            <a:ext cx="4626266" cy="5232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Thanks</a:t>
            </a:r>
            <a:r>
              <a:rPr lang="de-D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de-D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Axel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Wolfhard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428728" y="4643446"/>
            <a:ext cx="71876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want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book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MULTIVALUED FIELDS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785786" y="0"/>
            <a:ext cx="7000875" cy="757238"/>
          </a:xfrm>
        </p:spPr>
        <p:txBody>
          <a:bodyPr/>
          <a:lstStyle/>
          <a:p>
            <a:r>
              <a:rPr lang="de-DE" smtClean="0">
                <a:solidFill>
                  <a:srgbClr val="92D050"/>
                </a:solidFill>
              </a:rPr>
              <a:t>Gauge Transformations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524" y="777507"/>
            <a:ext cx="6434877" cy="172304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000125" y="4572000"/>
            <a:ext cx="2105025" cy="466725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Axial Gauge</a:t>
            </a:r>
            <a:endParaRPr lang="de-DE" sz="24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574" y="4499661"/>
            <a:ext cx="1994748" cy="55777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6149" name="Rechteck 61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3763" y="5719763"/>
            <a:ext cx="164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357313" y="5786438"/>
            <a:ext cx="879475" cy="376237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</a:t>
            </a:r>
            <a:r>
              <a:rPr lang="de-DE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Go</a:t>
            </a:r>
            <a:endParaRPr lang="de-DE" sz="18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2652" y="3500065"/>
            <a:ext cx="3461372" cy="60247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sp>
        <p:nvSpPr>
          <p:cNvPr id="12" name="Rechteck 11"/>
          <p:cNvSpPr/>
          <p:nvPr/>
        </p:nvSpPr>
        <p:spPr>
          <a:xfrm>
            <a:off x="684213" y="2852738"/>
            <a:ext cx="1797050" cy="52863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Invariant:</a:t>
            </a:r>
            <a:endParaRPr lang="de-DE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hteck 35840"/>
          <p:cNvSpPr>
            <a:spLocks noChangeArrowheads="1"/>
          </p:cNvSpPr>
          <p:nvPr/>
        </p:nvSpPr>
        <p:spPr bwMode="auto">
          <a:xfrm>
            <a:off x="250825" y="1196975"/>
            <a:ext cx="8353425" cy="14398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3010" name="Rechteck 358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71513"/>
            <a:ext cx="82756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Rechteck 358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12875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Rechteck 358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341438"/>
            <a:ext cx="37798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Rechteck 358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1916113"/>
            <a:ext cx="22098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Rechteck 358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573463"/>
            <a:ext cx="262096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Rechteck 3584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2997200"/>
            <a:ext cx="141763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feld 35847"/>
          <p:cNvSpPr txBox="1">
            <a:spLocks noChangeArrowheads="1"/>
          </p:cNvSpPr>
          <p:nvPr/>
        </p:nvSpPr>
        <p:spPr bwMode="auto">
          <a:xfrm>
            <a:off x="447675" y="2535238"/>
            <a:ext cx="293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D60093"/>
                </a:solidFill>
                <a:latin typeface="Times New Roman CE" pitchFamily="18" charset="-18"/>
              </a:rPr>
              <a:t>Conservation</a:t>
            </a:r>
            <a:r>
              <a:rPr lang="de-DE" dirty="0">
                <a:solidFill>
                  <a:srgbClr val="D60093"/>
                </a:solidFill>
                <a:latin typeface="Times New Roman CE" pitchFamily="18" charset="-18"/>
              </a:rPr>
              <a:t> Laws</a:t>
            </a:r>
          </a:p>
        </p:txBody>
      </p:sp>
      <p:pic>
        <p:nvPicPr>
          <p:cNvPr id="43017" name="Rechteck 358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1500" y="3716338"/>
            <a:ext cx="29638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Textfeld 35849"/>
          <p:cNvSpPr txBox="1">
            <a:spLocks noChangeArrowheads="1"/>
          </p:cNvSpPr>
          <p:nvPr/>
        </p:nvSpPr>
        <p:spPr bwMode="auto">
          <a:xfrm>
            <a:off x="3132138" y="3644900"/>
            <a:ext cx="3384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 err="1">
                <a:latin typeface="Times New Roman CE" pitchFamily="18" charset="-18"/>
              </a:rPr>
              <a:t>Define</a:t>
            </a:r>
            <a:r>
              <a:rPr lang="de-DE" dirty="0">
                <a:latin typeface="Times New Roman CE" pitchFamily="18" charset="-18"/>
              </a:rPr>
              <a:t>  </a:t>
            </a:r>
            <a:r>
              <a:rPr lang="de-DE" dirty="0">
                <a:solidFill>
                  <a:srgbClr val="D60093"/>
                </a:solidFill>
                <a:latin typeface="Times New Roman CE" pitchFamily="18" charset="-18"/>
              </a:rPr>
              <a:t>Torsion</a:t>
            </a:r>
          </a:p>
        </p:txBody>
      </p:sp>
      <p:pic>
        <p:nvPicPr>
          <p:cNvPr id="43019" name="Rechteck 3585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5949950"/>
            <a:ext cx="630872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Textfeld 35851"/>
          <p:cNvSpPr txBox="1">
            <a:spLocks noChangeArrowheads="1"/>
          </p:cNvSpPr>
          <p:nvPr/>
        </p:nvSpPr>
        <p:spPr bwMode="auto">
          <a:xfrm>
            <a:off x="468313" y="5445125"/>
            <a:ext cx="532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 err="1">
                <a:latin typeface="Times New Roman CE" pitchFamily="18" charset="-18"/>
              </a:rPr>
              <a:t>Linearized</a:t>
            </a:r>
            <a:r>
              <a:rPr lang="de-DE" dirty="0">
                <a:latin typeface="Times New Roman CE" pitchFamily="18" charset="-18"/>
              </a:rPr>
              <a:t> </a:t>
            </a:r>
            <a:r>
              <a:rPr lang="de-DE" dirty="0">
                <a:solidFill>
                  <a:schemeClr val="accent2"/>
                </a:solidFill>
                <a:latin typeface="Times New Roman CE" pitchFamily="18" charset="-18"/>
              </a:rPr>
              <a:t>Fundamental Identity</a:t>
            </a:r>
          </a:p>
        </p:txBody>
      </p:sp>
      <p:sp>
        <p:nvSpPr>
          <p:cNvPr id="43021" name="Rechteck 35852"/>
          <p:cNvSpPr>
            <a:spLocks noChangeArrowheads="1"/>
          </p:cNvSpPr>
          <p:nvPr/>
        </p:nvSpPr>
        <p:spPr bwMode="auto">
          <a:xfrm>
            <a:off x="3132138" y="3068638"/>
            <a:ext cx="365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latin typeface="Times New Roman CE" pitchFamily="18" charset="-18"/>
              </a:rPr>
              <a:t>Define</a:t>
            </a:r>
            <a:r>
              <a:rPr lang="de-DE" dirty="0">
                <a:latin typeface="Times New Roman CE" pitchFamily="18" charset="-18"/>
              </a:rPr>
              <a:t>  </a:t>
            </a:r>
            <a:r>
              <a:rPr lang="de-DE" dirty="0">
                <a:solidFill>
                  <a:srgbClr val="FF3399"/>
                </a:solidFill>
                <a:latin typeface="Times New Roman CE" pitchFamily="18" charset="-18"/>
              </a:rPr>
              <a:t>Einstein Tensor</a:t>
            </a:r>
            <a:r>
              <a:rPr lang="de-DE" dirty="0">
                <a:latin typeface="Times New Roman CE" pitchFamily="18" charset="-18"/>
              </a:rPr>
              <a:t> </a:t>
            </a:r>
          </a:p>
        </p:txBody>
      </p:sp>
      <p:pic>
        <p:nvPicPr>
          <p:cNvPr id="43022" name="Rechteck 3585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48488" y="3057525"/>
            <a:ext cx="5635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Rechteck 358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12050" y="3213100"/>
            <a:ext cx="327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Rechteck 3585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34313" y="3141663"/>
            <a:ext cx="3683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Rechteck 3585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9761" y="4868863"/>
            <a:ext cx="32067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6" name="Rechteck 35857"/>
          <p:cNvSpPr>
            <a:spLocks noChangeArrowheads="1"/>
          </p:cNvSpPr>
          <p:nvPr/>
        </p:nvSpPr>
        <p:spPr bwMode="auto">
          <a:xfrm>
            <a:off x="500034" y="4286256"/>
            <a:ext cx="4087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latin typeface="Times New Roman CE" pitchFamily="18" charset="-18"/>
              </a:rPr>
              <a:t>Linearized</a:t>
            </a:r>
            <a:r>
              <a:rPr lang="de-DE" dirty="0">
                <a:latin typeface="Times New Roman CE" pitchFamily="18" charset="-18"/>
              </a:rPr>
              <a:t> </a:t>
            </a:r>
            <a:r>
              <a:rPr lang="de-DE" dirty="0">
                <a:solidFill>
                  <a:schemeClr val="accent2"/>
                </a:solidFill>
                <a:latin typeface="Times New Roman CE" pitchFamily="18" charset="-18"/>
              </a:rPr>
              <a:t>Bianchi Identity</a:t>
            </a:r>
          </a:p>
        </p:txBody>
      </p:sp>
      <p:pic>
        <p:nvPicPr>
          <p:cNvPr id="43027" name="Rechteck 358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71550" y="4868863"/>
            <a:ext cx="5635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8" name="Rechteck 3585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35113" y="4868863"/>
            <a:ext cx="6318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9" name="Rechteck 3586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97725" y="3071810"/>
            <a:ext cx="10080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0" name="Rechteck 3586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80300" y="3500438"/>
            <a:ext cx="50323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1" name="Textfeld 35862"/>
          <p:cNvSpPr txBox="1">
            <a:spLocks noChangeArrowheads="1"/>
          </p:cNvSpPr>
          <p:nvPr/>
        </p:nvSpPr>
        <p:spPr bwMode="auto">
          <a:xfrm>
            <a:off x="265113" y="-49213"/>
            <a:ext cx="45402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600" b="1">
                <a:solidFill>
                  <a:srgbClr val="D60093"/>
                </a:solidFill>
                <a:latin typeface="Times New Roman CE" pitchFamily="18" charset="-18"/>
              </a:rPr>
              <a:t>Volterra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  <p:bldP spid="43018" grpId="0"/>
      <p:bldP spid="43020" grpId="0"/>
      <p:bldP spid="43021" grpId="0"/>
      <p:bldP spid="43026" grpId="0"/>
      <p:bldP spid="43026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feld 36864"/>
          <p:cNvSpPr txBox="1">
            <a:spLocks noChangeArrowheads="1"/>
          </p:cNvSpPr>
          <p:nvPr/>
        </p:nvSpPr>
        <p:spPr bwMode="auto">
          <a:xfrm>
            <a:off x="1476375" y="836613"/>
            <a:ext cx="5467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3399"/>
                </a:solidFill>
                <a:latin typeface="Times New Roman CE" pitchFamily="18" charset="-18"/>
              </a:rPr>
              <a:t>INTEGRABILITY CONDITIONS</a:t>
            </a:r>
          </a:p>
        </p:txBody>
      </p:sp>
      <p:pic>
        <p:nvPicPr>
          <p:cNvPr id="44034" name="Rechteck 36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624013"/>
            <a:ext cx="4103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feld 36866"/>
          <p:cNvSpPr txBox="1">
            <a:spLocks noChangeArrowheads="1"/>
          </p:cNvSpPr>
          <p:nvPr/>
        </p:nvSpPr>
        <p:spPr bwMode="auto">
          <a:xfrm>
            <a:off x="1455738" y="2247900"/>
            <a:ext cx="3835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latin typeface="Times New Roman CE" pitchFamily="18" charset="-18"/>
              </a:rPr>
              <a:t>Define</a:t>
            </a:r>
            <a:r>
              <a:rPr lang="de-DE" dirty="0">
                <a:latin typeface="Times New Roman CE" pitchFamily="18" charset="-18"/>
              </a:rPr>
              <a:t> </a:t>
            </a:r>
            <a:r>
              <a:rPr lang="de-DE" dirty="0" err="1">
                <a:solidFill>
                  <a:srgbClr val="FF3399"/>
                </a:solidFill>
                <a:latin typeface="Times New Roman CE" pitchFamily="18" charset="-18"/>
              </a:rPr>
              <a:t>Curvature</a:t>
            </a:r>
            <a:r>
              <a:rPr lang="de-DE" dirty="0">
                <a:solidFill>
                  <a:srgbClr val="FF3399"/>
                </a:solidFill>
                <a:latin typeface="Times New Roman CE" pitchFamily="18" charset="-18"/>
              </a:rPr>
              <a:t> Tensor:</a:t>
            </a:r>
          </a:p>
          <a:p>
            <a:endParaRPr lang="de-DE" dirty="0">
              <a:latin typeface="Times New Roman CE" pitchFamily="18" charset="-18"/>
            </a:endParaRPr>
          </a:p>
          <a:p>
            <a:endParaRPr lang="de-DE" dirty="0">
              <a:latin typeface="Times New Roman CE" pitchFamily="18" charset="-18"/>
            </a:endParaRPr>
          </a:p>
        </p:txBody>
      </p:sp>
      <p:pic>
        <p:nvPicPr>
          <p:cNvPr id="44036" name="Rechteck 368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997200"/>
            <a:ext cx="46863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Rechteck 368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508500"/>
            <a:ext cx="487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feld 36869"/>
          <p:cNvSpPr txBox="1">
            <a:spLocks noChangeArrowheads="1"/>
          </p:cNvSpPr>
          <p:nvPr/>
        </p:nvSpPr>
        <p:spPr bwMode="auto">
          <a:xfrm>
            <a:off x="1384300" y="3760788"/>
            <a:ext cx="4906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99F583"/>
                </a:solidFill>
                <a:latin typeface="Times New Roman CE" pitchFamily="18" charset="-18"/>
              </a:rPr>
              <a:t>Then</a:t>
            </a:r>
            <a:r>
              <a:rPr lang="de-DE" dirty="0">
                <a:solidFill>
                  <a:srgbClr val="99F583"/>
                </a:solidFill>
                <a:latin typeface="Times New Roman CE" pitchFamily="18" charset="-18"/>
              </a:rPr>
              <a:t> </a:t>
            </a:r>
            <a:r>
              <a:rPr lang="de-DE" dirty="0" err="1">
                <a:solidFill>
                  <a:srgbClr val="99F583"/>
                </a:solidFill>
                <a:latin typeface="Times New Roman CE" pitchFamily="18" charset="-18"/>
              </a:rPr>
              <a:t>above</a:t>
            </a:r>
            <a:r>
              <a:rPr lang="de-DE" dirty="0">
                <a:solidFill>
                  <a:srgbClr val="99F583"/>
                </a:solidFill>
                <a:latin typeface="Times New Roman CE" pitchFamily="18" charset="-18"/>
              </a:rPr>
              <a:t> </a:t>
            </a:r>
            <a:r>
              <a:rPr lang="de-DE" dirty="0" err="1">
                <a:solidFill>
                  <a:srgbClr val="99F583"/>
                </a:solidFill>
                <a:latin typeface="Times New Roman CE" pitchFamily="18" charset="-18"/>
              </a:rPr>
              <a:t>integrability</a:t>
            </a:r>
            <a:r>
              <a:rPr lang="de-DE" dirty="0">
                <a:solidFill>
                  <a:srgbClr val="99F583"/>
                </a:solidFill>
                <a:latin typeface="Times New Roman CE" pitchFamily="18" charset="-18"/>
              </a:rPr>
              <a:t> </a:t>
            </a:r>
            <a:r>
              <a:rPr lang="de-DE" dirty="0" err="1">
                <a:solidFill>
                  <a:srgbClr val="99F583"/>
                </a:solidFill>
                <a:latin typeface="Times New Roman CE" pitchFamily="18" charset="-18"/>
              </a:rPr>
              <a:t>implies</a:t>
            </a:r>
            <a:r>
              <a:rPr lang="de-DE" dirty="0">
                <a:solidFill>
                  <a:srgbClr val="99F583"/>
                </a:solidFill>
                <a:latin typeface="Times New Roman CE" pitchFamily="18" charset="-18"/>
              </a:rPr>
              <a:t>:</a:t>
            </a:r>
          </a:p>
        </p:txBody>
      </p:sp>
      <p:sp>
        <p:nvSpPr>
          <p:cNvPr id="44039" name="Textfeld 36870"/>
          <p:cNvSpPr txBox="1">
            <a:spLocks noChangeArrowheads="1"/>
          </p:cNvSpPr>
          <p:nvPr/>
        </p:nvSpPr>
        <p:spPr bwMode="auto">
          <a:xfrm>
            <a:off x="1455738" y="5127625"/>
            <a:ext cx="4106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D60093"/>
                </a:solidFill>
                <a:latin typeface="Times New Roman CE" pitchFamily="18" charset="-18"/>
              </a:rPr>
              <a:t>(</a:t>
            </a:r>
            <a:r>
              <a:rPr lang="de-DE" dirty="0" err="1">
                <a:solidFill>
                  <a:srgbClr val="D60093"/>
                </a:solidFill>
                <a:latin typeface="Times New Roman CE" pitchFamily="18" charset="-18"/>
              </a:rPr>
              <a:t>linearized</a:t>
            </a:r>
            <a:r>
              <a:rPr lang="de-DE" dirty="0">
                <a:solidFill>
                  <a:srgbClr val="D60093"/>
                </a:solidFill>
                <a:latin typeface="Times New Roman CE" pitchFamily="18" charset="-18"/>
              </a:rPr>
              <a:t> </a:t>
            </a:r>
            <a:r>
              <a:rPr lang="de-DE" dirty="0" err="1">
                <a:solidFill>
                  <a:srgbClr val="D60093"/>
                </a:solidFill>
                <a:latin typeface="Times New Roman CE" pitchFamily="18" charset="-18"/>
              </a:rPr>
              <a:t>Biachi</a:t>
            </a:r>
            <a:r>
              <a:rPr lang="de-DE" dirty="0">
                <a:solidFill>
                  <a:srgbClr val="D60093"/>
                </a:solidFill>
                <a:latin typeface="Times New Roman CE" pitchFamily="18" charset="-18"/>
              </a:rPr>
              <a:t> </a:t>
            </a:r>
            <a:r>
              <a:rPr lang="de-DE" dirty="0" err="1">
                <a:solidFill>
                  <a:srgbClr val="D60093"/>
                </a:solidFill>
                <a:latin typeface="Times New Roman CE" pitchFamily="18" charset="-18"/>
              </a:rPr>
              <a:t>identitiy</a:t>
            </a:r>
            <a:r>
              <a:rPr lang="de-DE" dirty="0">
                <a:solidFill>
                  <a:srgbClr val="D60093"/>
                </a:solidFill>
                <a:latin typeface="Times New Roman CE" pitchFamily="18" charset="-18"/>
              </a:rPr>
              <a:t>)</a:t>
            </a:r>
          </a:p>
        </p:txBody>
      </p:sp>
      <p:pic>
        <p:nvPicPr>
          <p:cNvPr id="44040" name="Rechteck 368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5734050"/>
            <a:ext cx="3238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Rechteck 368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1388" y="5949950"/>
            <a:ext cx="3508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Rechteck 3687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5949950"/>
            <a:ext cx="5873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Rechteck 3687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67572" y="60071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Rechteck 3687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8263" y="6021388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Rechteck 3687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3250" y="1576388"/>
            <a:ext cx="385127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Rechteck 3687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05588" y="1628775"/>
            <a:ext cx="1971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Rechteck 3687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37575" y="1700213"/>
            <a:ext cx="542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Rechteck 3687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45125" y="2120900"/>
            <a:ext cx="1181100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Rechteck 3688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08500" y="2120900"/>
            <a:ext cx="1181100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Rechteck 3688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9400" y="1579563"/>
            <a:ext cx="11811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1" name="Rechteck 3688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26463" y="1998663"/>
            <a:ext cx="554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2" name="Rechteck 3688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16625" y="6400800"/>
            <a:ext cx="3952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3" name="Rechteck 3688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72330" y="6308725"/>
            <a:ext cx="6477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4" name="Rechteck 3688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48488" y="5949950"/>
            <a:ext cx="14446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Rechteck 3688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72330" y="5949950"/>
            <a:ext cx="6477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8" grpId="0"/>
      <p:bldP spid="440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hteck 37888"/>
          <p:cNvSpPr>
            <a:spLocks noChangeArrowheads="1"/>
          </p:cNvSpPr>
          <p:nvPr/>
        </p:nvSpPr>
        <p:spPr bwMode="auto">
          <a:xfrm>
            <a:off x="900113" y="5876925"/>
            <a:ext cx="5400675" cy="9810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58" name="Rechteck 37889"/>
          <p:cNvSpPr>
            <a:spLocks noChangeArrowheads="1"/>
          </p:cNvSpPr>
          <p:nvPr/>
        </p:nvSpPr>
        <p:spPr bwMode="auto">
          <a:xfrm>
            <a:off x="755650" y="3500438"/>
            <a:ext cx="7345363" cy="6492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60" name="Textfeld 37891"/>
          <p:cNvSpPr txBox="1">
            <a:spLocks noChangeArrowheads="1"/>
          </p:cNvSpPr>
          <p:nvPr/>
        </p:nvSpPr>
        <p:spPr bwMode="auto">
          <a:xfrm>
            <a:off x="900113" y="0"/>
            <a:ext cx="5734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3399"/>
                </a:solidFill>
                <a:latin typeface="Times New Roman CE" pitchFamily="18" charset="-18"/>
              </a:rPr>
              <a:t>General </a:t>
            </a:r>
            <a:r>
              <a:rPr lang="de-DE" b="1" dirty="0" err="1">
                <a:solidFill>
                  <a:srgbClr val="FF3399"/>
                </a:solidFill>
                <a:latin typeface="Times New Roman CE" pitchFamily="18" charset="-18"/>
              </a:rPr>
              <a:t>Coordinate</a:t>
            </a:r>
            <a:r>
              <a:rPr lang="de-DE" b="1" dirty="0">
                <a:solidFill>
                  <a:srgbClr val="FF3399"/>
                </a:solidFill>
                <a:latin typeface="Times New Roman CE" pitchFamily="18" charset="-18"/>
              </a:rPr>
              <a:t> Transformation</a:t>
            </a:r>
          </a:p>
        </p:txBody>
      </p:sp>
      <p:pic>
        <p:nvPicPr>
          <p:cNvPr id="45061" name="Rechteck 378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765175"/>
            <a:ext cx="345598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hteck 37893"/>
          <p:cNvSpPr>
            <a:spLocks noChangeArrowheads="1"/>
          </p:cNvSpPr>
          <p:nvPr/>
        </p:nvSpPr>
        <p:spPr bwMode="auto">
          <a:xfrm>
            <a:off x="1042988" y="2997200"/>
            <a:ext cx="2246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D60093"/>
                </a:solidFill>
                <a:latin typeface="Times New Roman CE" pitchFamily="18" charset="-18"/>
              </a:rPr>
              <a:t>Basis </a:t>
            </a:r>
            <a:r>
              <a:rPr lang="de-DE" b="1" dirty="0" err="1">
                <a:solidFill>
                  <a:srgbClr val="D60093"/>
                </a:solidFill>
                <a:latin typeface="Times New Roman CE" pitchFamily="18" charset="-18"/>
              </a:rPr>
              <a:t>Tetrads</a:t>
            </a:r>
            <a:endParaRPr lang="de-DE" b="1" dirty="0">
              <a:solidFill>
                <a:srgbClr val="D60093"/>
              </a:solidFill>
              <a:latin typeface="Times New Roman CE" pitchFamily="18" charset="-18"/>
            </a:endParaRPr>
          </a:p>
        </p:txBody>
      </p:sp>
      <p:pic>
        <p:nvPicPr>
          <p:cNvPr id="45063" name="Rechteck 378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573463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Rechteck 378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573463"/>
            <a:ext cx="13636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Rechteck 378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1773238"/>
            <a:ext cx="36877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Rechteck 3789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3716338"/>
            <a:ext cx="2508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Rechteck 3789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4249738"/>
            <a:ext cx="3429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Rechteck 3789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3644900"/>
            <a:ext cx="974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Rechteck 379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60588" y="3768725"/>
            <a:ext cx="2508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Rechteck 379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84438" y="3644900"/>
            <a:ext cx="13636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Rechteck 3790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76550" y="3644900"/>
            <a:ext cx="1825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Rechteck 3790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48075" y="3644900"/>
            <a:ext cx="2206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Rechteck 3790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87450" y="6021388"/>
            <a:ext cx="4762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4" name="Textfeld 37905"/>
          <p:cNvSpPr txBox="1">
            <a:spLocks noChangeArrowheads="1"/>
          </p:cNvSpPr>
          <p:nvPr/>
        </p:nvSpPr>
        <p:spPr bwMode="auto">
          <a:xfrm>
            <a:off x="1042988" y="5373688"/>
            <a:ext cx="284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D60093"/>
                </a:solidFill>
                <a:latin typeface="Times New Roman CE" pitchFamily="18" charset="-18"/>
              </a:rPr>
              <a:t>Affine 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animBg="1"/>
      <p:bldP spid="45058" grpId="0" animBg="1"/>
      <p:bldP spid="45062" grpId="0"/>
      <p:bldP spid="4507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hteck 38912"/>
          <p:cNvSpPr>
            <a:spLocks noChangeArrowheads="1"/>
          </p:cNvSpPr>
          <p:nvPr/>
        </p:nvSpPr>
        <p:spPr bwMode="auto">
          <a:xfrm>
            <a:off x="3492500" y="3284538"/>
            <a:ext cx="4537075" cy="925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2" name="Rechteck 38913"/>
          <p:cNvSpPr>
            <a:spLocks noChangeArrowheads="1"/>
          </p:cNvSpPr>
          <p:nvPr/>
        </p:nvSpPr>
        <p:spPr bwMode="auto">
          <a:xfrm>
            <a:off x="585788" y="260350"/>
            <a:ext cx="4840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 err="1">
                <a:solidFill>
                  <a:srgbClr val="D60093"/>
                </a:solidFill>
                <a:latin typeface="Times New Roman CE" pitchFamily="18" charset="-18"/>
              </a:rPr>
              <a:t>Multivalued</a:t>
            </a:r>
            <a:r>
              <a:rPr lang="de-DE" b="1" dirty="0">
                <a:solidFill>
                  <a:srgbClr val="D60093"/>
                </a:solidFill>
                <a:latin typeface="Times New Roman CE" pitchFamily="18" charset="-18"/>
              </a:rPr>
              <a:t> Basis </a:t>
            </a:r>
            <a:r>
              <a:rPr lang="de-DE" b="1" dirty="0" err="1">
                <a:solidFill>
                  <a:srgbClr val="D60093"/>
                </a:solidFill>
                <a:latin typeface="Times New Roman CE" pitchFamily="18" charset="-18"/>
              </a:rPr>
              <a:t>Tetrads</a:t>
            </a:r>
            <a:endParaRPr lang="de-DE" b="1" dirty="0">
              <a:solidFill>
                <a:srgbClr val="D60093"/>
              </a:solidFill>
              <a:latin typeface="Times New Roman CE" pitchFamily="18" charset="-18"/>
            </a:endParaRPr>
          </a:p>
        </p:txBody>
      </p:sp>
      <p:pic>
        <p:nvPicPr>
          <p:cNvPr id="46083" name="Rechteck 389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157788"/>
            <a:ext cx="4927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Rechteck 389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836613"/>
            <a:ext cx="74596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Rechteck 389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613" y="5746750"/>
            <a:ext cx="76422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Rechteck 389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5734050"/>
            <a:ext cx="93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Rechteck 389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5170488"/>
            <a:ext cx="250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Rechteck 389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5170488"/>
            <a:ext cx="250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Rechteck 38920"/>
          <p:cNvSpPr>
            <a:spLocks noChangeArrowheads="1"/>
          </p:cNvSpPr>
          <p:nvPr/>
        </p:nvSpPr>
        <p:spPr bwMode="auto">
          <a:xfrm>
            <a:off x="684213" y="2076450"/>
            <a:ext cx="3843337" cy="10699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6090" name="Rechteck 389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2259013"/>
            <a:ext cx="34591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Rechteck 389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3429000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Rechteck 389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5661025"/>
            <a:ext cx="274637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Rechteck 389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59475" y="5686425"/>
            <a:ext cx="149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Rechteck 389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40650" y="5689600"/>
            <a:ext cx="149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 animBg="1"/>
      <p:bldP spid="460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feld 39936"/>
          <p:cNvSpPr txBox="1">
            <a:spLocks noChangeArrowheads="1"/>
          </p:cNvSpPr>
          <p:nvPr/>
        </p:nvSpPr>
        <p:spPr bwMode="auto">
          <a:xfrm>
            <a:off x="900113" y="330200"/>
            <a:ext cx="7419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 dirty="0">
                <a:solidFill>
                  <a:srgbClr val="D60093"/>
                </a:solidFill>
                <a:latin typeface="Times New Roman CE" pitchFamily="18" charset="-18"/>
              </a:rPr>
              <a:t>INTEGRABILITY CONDITIONS</a:t>
            </a:r>
            <a:r>
              <a:rPr lang="de-DE" sz="3600" dirty="0">
                <a:solidFill>
                  <a:srgbClr val="D60093"/>
                </a:solidFill>
                <a:latin typeface="Times New Roman CE" pitchFamily="18" charset="-18"/>
              </a:rPr>
              <a:t> </a:t>
            </a:r>
          </a:p>
        </p:txBody>
      </p:sp>
      <p:pic>
        <p:nvPicPr>
          <p:cNvPr id="47106" name="Rechteck 399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6797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feld 39938"/>
          <p:cNvSpPr txBox="1">
            <a:spLocks noChangeArrowheads="1"/>
          </p:cNvSpPr>
          <p:nvPr/>
        </p:nvSpPr>
        <p:spPr bwMode="auto">
          <a:xfrm>
            <a:off x="2195513" y="6092825"/>
            <a:ext cx="3783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>
                <a:solidFill>
                  <a:srgbClr val="FF3399"/>
                </a:solidFill>
                <a:latin typeface="Times New Roman CE" pitchFamily="18" charset="-18"/>
              </a:rPr>
              <a:t>Bianchi Identities</a:t>
            </a:r>
          </a:p>
        </p:txBody>
      </p:sp>
      <p:pic>
        <p:nvPicPr>
          <p:cNvPr id="47108" name="Rechteck 399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167063"/>
            <a:ext cx="50419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Rechteck 399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724400"/>
            <a:ext cx="48974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Rechteck 399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4967288"/>
            <a:ext cx="8159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Rechteck 39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5200" y="5241925"/>
            <a:ext cx="23336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Rechteck 399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4772025"/>
            <a:ext cx="250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Rechteck 399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338888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Rechteck 399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8175" y="2133600"/>
            <a:ext cx="4103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Rechteck 3994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8175" y="1125538"/>
            <a:ext cx="385127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hteck 40960"/>
          <p:cNvSpPr>
            <a:spLocks noChangeArrowheads="1"/>
          </p:cNvSpPr>
          <p:nvPr/>
        </p:nvSpPr>
        <p:spPr bwMode="auto">
          <a:xfrm>
            <a:off x="1365250" y="5381625"/>
            <a:ext cx="6408738" cy="10080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0" name="Rechteck 40961"/>
          <p:cNvSpPr>
            <a:spLocks noChangeArrowheads="1"/>
          </p:cNvSpPr>
          <p:nvPr/>
        </p:nvSpPr>
        <p:spPr bwMode="auto">
          <a:xfrm>
            <a:off x="2195513" y="4149725"/>
            <a:ext cx="3024187" cy="1079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hteck 40962"/>
          <p:cNvSpPr>
            <a:spLocks noChangeArrowheads="1"/>
          </p:cNvSpPr>
          <p:nvPr/>
        </p:nvSpPr>
        <p:spPr bwMode="auto">
          <a:xfrm>
            <a:off x="1833563" y="2243138"/>
            <a:ext cx="4897437" cy="9350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2" name="Rechteck 40963"/>
          <p:cNvSpPr>
            <a:spLocks noChangeArrowheads="1"/>
          </p:cNvSpPr>
          <p:nvPr/>
        </p:nvSpPr>
        <p:spPr bwMode="auto">
          <a:xfrm>
            <a:off x="1473200" y="1030288"/>
            <a:ext cx="5260975" cy="10302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8133" name="Rechteck 409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0513" y="1154113"/>
            <a:ext cx="5046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feld 40965"/>
          <p:cNvSpPr txBox="1">
            <a:spLocks noChangeArrowheads="1"/>
          </p:cNvSpPr>
          <p:nvPr/>
        </p:nvSpPr>
        <p:spPr bwMode="auto">
          <a:xfrm>
            <a:off x="334963" y="3498850"/>
            <a:ext cx="8423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D60093"/>
                </a:solidFill>
                <a:latin typeface="Times New Roman CE" pitchFamily="18" charset="-18"/>
              </a:rPr>
              <a:t>Rewrite as</a:t>
            </a:r>
          </a:p>
        </p:txBody>
      </p:sp>
      <p:pic>
        <p:nvPicPr>
          <p:cNvPr id="48135" name="Rechteck 409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8025" y="2314575"/>
            <a:ext cx="46815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Rechteck 409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285728"/>
            <a:ext cx="1008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feld 40968"/>
          <p:cNvSpPr txBox="1">
            <a:spLocks noChangeArrowheads="1"/>
          </p:cNvSpPr>
          <p:nvPr/>
        </p:nvSpPr>
        <p:spPr bwMode="auto">
          <a:xfrm>
            <a:off x="900113" y="266700"/>
            <a:ext cx="8064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D60093"/>
                </a:solidFill>
                <a:latin typeface="Times New Roman CE" pitchFamily="18" charset="-18"/>
              </a:rPr>
              <a:t>General            </a:t>
            </a:r>
            <a:r>
              <a:rPr lang="de-DE" sz="3200" b="1" dirty="0" smtClean="0">
                <a:solidFill>
                  <a:srgbClr val="D60093"/>
                </a:solidFill>
                <a:latin typeface="Times New Roman CE" pitchFamily="18" charset="-18"/>
              </a:rPr>
              <a:t>, </a:t>
            </a:r>
            <a:r>
              <a:rPr lang="de-DE" sz="3200" b="1" dirty="0" err="1">
                <a:solidFill>
                  <a:srgbClr val="D60093"/>
                </a:solidFill>
                <a:latin typeface="Times New Roman CE" pitchFamily="18" charset="-18"/>
              </a:rPr>
              <a:t>then</a:t>
            </a:r>
            <a:r>
              <a:rPr lang="de-DE" sz="3200" b="1" dirty="0">
                <a:solidFill>
                  <a:srgbClr val="D60093"/>
                </a:solidFill>
                <a:latin typeface="Times New Roman CE" pitchFamily="18" charset="-18"/>
              </a:rPr>
              <a:t> Bianchi Identities</a:t>
            </a:r>
          </a:p>
        </p:txBody>
      </p:sp>
      <p:pic>
        <p:nvPicPr>
          <p:cNvPr id="48138" name="Rechteck 409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4259263"/>
            <a:ext cx="26638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Rechteck 409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5445125"/>
            <a:ext cx="619283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Rechteck 4097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9950" y="4581525"/>
            <a:ext cx="3155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1" name="Rechteck 40972"/>
          <p:cNvSpPr>
            <a:spLocks noChangeArrowheads="1"/>
          </p:cNvSpPr>
          <p:nvPr/>
        </p:nvSpPr>
        <p:spPr bwMode="auto">
          <a:xfrm>
            <a:off x="6011863" y="4005263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rgbClr val="99F583"/>
                </a:solidFill>
              </a:rPr>
              <a:t>Palatini</a:t>
            </a:r>
            <a:r>
              <a:rPr lang="de-DE" b="1" dirty="0">
                <a:solidFill>
                  <a:srgbClr val="99F583"/>
                </a:solidFill>
              </a:rPr>
              <a:t> </a:t>
            </a:r>
            <a:r>
              <a:rPr lang="de-DE" b="1" dirty="0" err="1">
                <a:solidFill>
                  <a:srgbClr val="99F583"/>
                </a:solidFill>
              </a:rPr>
              <a:t>tensor</a:t>
            </a:r>
            <a:endParaRPr lang="de-DE" b="1" dirty="0">
              <a:solidFill>
                <a:srgbClr val="99F5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 animBg="1"/>
      <p:bldP spid="48130" grpId="0" animBg="1"/>
      <p:bldP spid="48131" grpId="0" animBg="1"/>
      <p:bldP spid="48132" grpId="0" animBg="1"/>
      <p:bldP spid="48134" grpId="0"/>
      <p:bldP spid="4814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feld 41984"/>
          <p:cNvSpPr txBox="1">
            <a:spLocks noChangeArrowheads="1"/>
          </p:cNvSpPr>
          <p:nvPr/>
        </p:nvSpPr>
        <p:spPr bwMode="auto">
          <a:xfrm>
            <a:off x="334963" y="219075"/>
            <a:ext cx="8423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 err="1">
                <a:solidFill>
                  <a:srgbClr val="D60093"/>
                </a:solidFill>
                <a:latin typeface="Times New Roman CE" pitchFamily="18" charset="-18"/>
              </a:rPr>
              <a:t>Gravitational</a:t>
            </a:r>
            <a:r>
              <a:rPr lang="de-DE" sz="3200" b="1" dirty="0">
                <a:solidFill>
                  <a:srgbClr val="D60093"/>
                </a:solidFill>
                <a:latin typeface="Times New Roman CE" pitchFamily="18" charset="-18"/>
              </a:rPr>
              <a:t> </a:t>
            </a:r>
            <a:r>
              <a:rPr lang="de-DE" sz="3200" b="1" dirty="0" err="1">
                <a:solidFill>
                  <a:srgbClr val="D60093"/>
                </a:solidFill>
                <a:latin typeface="Times New Roman CE" pitchFamily="18" charset="-18"/>
              </a:rPr>
              <a:t>field</a:t>
            </a:r>
            <a:r>
              <a:rPr lang="de-DE" sz="3200" b="1" dirty="0">
                <a:solidFill>
                  <a:srgbClr val="D60093"/>
                </a:solidFill>
                <a:latin typeface="Times New Roman CE" pitchFamily="18" charset="-18"/>
              </a:rPr>
              <a:t> </a:t>
            </a:r>
            <a:r>
              <a:rPr lang="de-DE" sz="3200" b="1" dirty="0" err="1">
                <a:solidFill>
                  <a:srgbClr val="D60093"/>
                </a:solidFill>
                <a:latin typeface="Times New Roman CE" pitchFamily="18" charset="-18"/>
              </a:rPr>
              <a:t>version</a:t>
            </a:r>
            <a:r>
              <a:rPr lang="de-DE" sz="3200" b="1" dirty="0">
                <a:solidFill>
                  <a:srgbClr val="D60093"/>
                </a:solidFill>
                <a:latin typeface="Times New Roman CE" pitchFamily="18" charset="-18"/>
              </a:rPr>
              <a:t> </a:t>
            </a:r>
            <a:r>
              <a:rPr lang="de-DE" sz="3200" b="1" dirty="0" err="1">
                <a:solidFill>
                  <a:srgbClr val="D60093"/>
                </a:solidFill>
                <a:latin typeface="Times New Roman CE" pitchFamily="18" charset="-18"/>
              </a:rPr>
              <a:t>of</a:t>
            </a:r>
            <a:r>
              <a:rPr lang="de-DE" sz="3200" b="1" dirty="0">
                <a:solidFill>
                  <a:srgbClr val="D60093"/>
                </a:solidFill>
                <a:latin typeface="Times New Roman CE" pitchFamily="18" charset="-18"/>
              </a:rPr>
              <a:t> </a:t>
            </a:r>
            <a:r>
              <a:rPr lang="de-DE" sz="3200" b="1" dirty="0" err="1">
                <a:solidFill>
                  <a:srgbClr val="D60093"/>
                </a:solidFill>
                <a:latin typeface="Times New Roman CE" pitchFamily="18" charset="-18"/>
              </a:rPr>
              <a:t>conservation</a:t>
            </a:r>
            <a:r>
              <a:rPr lang="de-DE" sz="3200" b="1" dirty="0">
                <a:solidFill>
                  <a:srgbClr val="D60093"/>
                </a:solidFill>
                <a:latin typeface="Times New Roman CE" pitchFamily="18" charset="-18"/>
              </a:rPr>
              <a:t> </a:t>
            </a:r>
            <a:r>
              <a:rPr lang="de-DE" sz="3200" b="1" dirty="0" err="1">
                <a:solidFill>
                  <a:srgbClr val="D60093"/>
                </a:solidFill>
                <a:latin typeface="Times New Roman CE" pitchFamily="18" charset="-18"/>
              </a:rPr>
              <a:t>laws</a:t>
            </a:r>
            <a:endParaRPr lang="de-DE" sz="3200" b="1" dirty="0">
              <a:solidFill>
                <a:srgbClr val="D60093"/>
              </a:solidFill>
              <a:latin typeface="Times New Roman CE" pitchFamily="18" charset="-18"/>
            </a:endParaRPr>
          </a:p>
        </p:txBody>
      </p:sp>
      <p:sp>
        <p:nvSpPr>
          <p:cNvPr id="49154" name="Rechteck 41985"/>
          <p:cNvSpPr>
            <a:spLocks noChangeArrowheads="1"/>
          </p:cNvSpPr>
          <p:nvPr/>
        </p:nvSpPr>
        <p:spPr bwMode="auto">
          <a:xfrm>
            <a:off x="1203325" y="852488"/>
            <a:ext cx="4248150" cy="10810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9155" name="Rechteck 419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838" y="1101725"/>
            <a:ext cx="25511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Rechteck 419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788" y="960438"/>
            <a:ext cx="38163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hteck 41988"/>
          <p:cNvSpPr>
            <a:spLocks noChangeArrowheads="1"/>
          </p:cNvSpPr>
          <p:nvPr/>
        </p:nvSpPr>
        <p:spPr bwMode="auto">
          <a:xfrm>
            <a:off x="1187450" y="2062163"/>
            <a:ext cx="6913563" cy="9350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9158" name="Rechteck 419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133600"/>
            <a:ext cx="662463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Rechteck 419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0650" y="2143125"/>
            <a:ext cx="1889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Rechteck 419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5876925"/>
            <a:ext cx="63547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Rechteck 4199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5373688"/>
            <a:ext cx="28797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Rechteck 4199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7450" y="3228975"/>
            <a:ext cx="50038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Rechteck 4199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58888" y="4149725"/>
            <a:ext cx="11525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Rechteck 4199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97765" y="4143380"/>
            <a:ext cx="43656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Rechteck 4199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71775" y="4149725"/>
            <a:ext cx="10795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Rechteck 4199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93950" y="4729163"/>
            <a:ext cx="4333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feld 43008"/>
          <p:cNvSpPr txBox="1">
            <a:spLocks noChangeArrowheads="1"/>
          </p:cNvSpPr>
          <p:nvPr/>
        </p:nvSpPr>
        <p:spPr bwMode="auto">
          <a:xfrm>
            <a:off x="250825" y="333375"/>
            <a:ext cx="8475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D60093"/>
                </a:solidFill>
                <a:latin typeface="Times New Roman CE" pitchFamily="18" charset="-18"/>
              </a:rPr>
              <a:t>Minimal Coupling from Nonholonomic Coord. Tranfs.</a:t>
            </a:r>
          </a:p>
        </p:txBody>
      </p:sp>
      <p:pic>
        <p:nvPicPr>
          <p:cNvPr id="50178" name="Rechteck 43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86756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Rechteck 43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3116"/>
            <a:ext cx="4860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Rechteck 43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3116"/>
            <a:ext cx="1912938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Rechteck 43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5798" y="2206616"/>
            <a:ext cx="533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Rechteck 430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739" y="3230564"/>
            <a:ext cx="587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Rechteck 430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4776" y="3303589"/>
            <a:ext cx="3349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feld 43015"/>
          <p:cNvSpPr txBox="1">
            <a:spLocks noChangeArrowheads="1"/>
          </p:cNvSpPr>
          <p:nvPr/>
        </p:nvSpPr>
        <p:spPr bwMode="auto">
          <a:xfrm>
            <a:off x="2428860" y="3214686"/>
            <a:ext cx="3035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99F583"/>
                </a:solidFill>
                <a:latin typeface="Times New Roman CE" pitchFamily="18" charset="-18"/>
              </a:rPr>
              <a:t>Holonomic</a:t>
            </a:r>
            <a:r>
              <a:rPr lang="de-DE" dirty="0">
                <a:solidFill>
                  <a:srgbClr val="99F583"/>
                </a:solidFill>
                <a:latin typeface="Times New Roman CE" pitchFamily="18" charset="-18"/>
              </a:rPr>
              <a:t> </a:t>
            </a:r>
            <a:r>
              <a:rPr lang="de-DE" dirty="0" err="1">
                <a:solidFill>
                  <a:srgbClr val="99F583"/>
                </a:solidFill>
                <a:latin typeface="Times New Roman CE" pitchFamily="18" charset="-18"/>
              </a:rPr>
              <a:t>vierbein</a:t>
            </a:r>
            <a:endParaRPr lang="de-DE" dirty="0">
              <a:solidFill>
                <a:srgbClr val="99F583"/>
              </a:solidFill>
              <a:latin typeface="Times New Roman CE" pitchFamily="18" charset="-18"/>
            </a:endParaRPr>
          </a:p>
          <a:p>
            <a:r>
              <a:rPr lang="de-DE" dirty="0" err="1">
                <a:solidFill>
                  <a:srgbClr val="99F583"/>
                </a:solidFill>
                <a:latin typeface="Times New Roman CE" pitchFamily="18" charset="-18"/>
              </a:rPr>
              <a:t>transforming</a:t>
            </a:r>
            <a:r>
              <a:rPr lang="de-DE" dirty="0">
                <a:solidFill>
                  <a:srgbClr val="99F583"/>
                </a:solidFill>
                <a:latin typeface="Times New Roman CE" pitchFamily="18" charset="-18"/>
              </a:rPr>
              <a:t>        </a:t>
            </a:r>
            <a:r>
              <a:rPr lang="de-DE" dirty="0" err="1">
                <a:solidFill>
                  <a:srgbClr val="99F583"/>
                </a:solidFill>
                <a:latin typeface="Times New Roman CE" pitchFamily="18" charset="-18"/>
              </a:rPr>
              <a:t>to</a:t>
            </a:r>
            <a:endParaRPr lang="de-DE" dirty="0">
              <a:solidFill>
                <a:srgbClr val="99F583"/>
              </a:solidFill>
              <a:latin typeface="Times New Roman CE" pitchFamily="18" charset="-18"/>
            </a:endParaRPr>
          </a:p>
          <a:p>
            <a:r>
              <a:rPr lang="de-DE" dirty="0" err="1">
                <a:solidFill>
                  <a:srgbClr val="99F583"/>
                </a:solidFill>
                <a:latin typeface="Times New Roman CE" pitchFamily="18" charset="-18"/>
              </a:rPr>
              <a:t>nonholonomic</a:t>
            </a:r>
            <a:r>
              <a:rPr lang="de-DE" dirty="0">
                <a:solidFill>
                  <a:srgbClr val="99F583"/>
                </a:solidFill>
                <a:latin typeface="Times New Roman CE" pitchFamily="18" charset="-18"/>
              </a:rPr>
              <a:t> </a:t>
            </a:r>
          </a:p>
          <a:p>
            <a:r>
              <a:rPr lang="de-DE" dirty="0" err="1">
                <a:solidFill>
                  <a:srgbClr val="99F583"/>
                </a:solidFill>
                <a:latin typeface="Times New Roman CE" pitchFamily="18" charset="-18"/>
              </a:rPr>
              <a:t>Coordinates</a:t>
            </a:r>
            <a:r>
              <a:rPr lang="de-DE" dirty="0">
                <a:latin typeface="Times New Roman CE" pitchFamily="18" charset="-18"/>
              </a:rPr>
              <a:t> </a:t>
            </a:r>
          </a:p>
        </p:txBody>
      </p:sp>
      <p:pic>
        <p:nvPicPr>
          <p:cNvPr id="50185" name="Rechteck 430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5300663"/>
            <a:ext cx="57991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Rechteck 430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65623" y="4540248"/>
            <a:ext cx="571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Rechteck 430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94185" y="3748086"/>
            <a:ext cx="6175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Rechteck 430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6165850"/>
            <a:ext cx="9604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Rechteck 430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67175" y="5805488"/>
            <a:ext cx="194468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Rechteck 430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10" y="2719378"/>
            <a:ext cx="151288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Rechteck 4302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63710" y="2143116"/>
            <a:ext cx="720725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Rechteck 4302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2976" y="3571876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Rechteck 430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14414" y="3230564"/>
            <a:ext cx="865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Rechteck 4302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14414" y="3436939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Rechteck 4302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73226" y="3375026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Rechteck 4302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981075"/>
            <a:ext cx="86502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Rechteck 4302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88363" y="981075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hteck 45056"/>
          <p:cNvSpPr>
            <a:spLocks noChangeArrowheads="1"/>
          </p:cNvSpPr>
          <p:nvPr/>
        </p:nvSpPr>
        <p:spPr bwMode="auto">
          <a:xfrm>
            <a:off x="4710113" y="884238"/>
            <a:ext cx="2881312" cy="936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2226" name="Rechteck 45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4575" y="962025"/>
            <a:ext cx="259238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Rechteck 45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437063"/>
            <a:ext cx="43211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Rechteck 450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357563"/>
            <a:ext cx="417671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feld 45060"/>
          <p:cNvSpPr txBox="1">
            <a:spLocks noChangeArrowheads="1"/>
          </p:cNvSpPr>
          <p:nvPr/>
        </p:nvSpPr>
        <p:spPr bwMode="auto">
          <a:xfrm>
            <a:off x="468313" y="188913"/>
            <a:ext cx="813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rgbClr val="FF3399"/>
                </a:solidFill>
                <a:latin typeface="Times New Roman CE" pitchFamily="18" charset="-18"/>
              </a:rPr>
              <a:t>Multivalued</a:t>
            </a:r>
            <a:r>
              <a:rPr lang="de-DE" b="1" dirty="0">
                <a:solidFill>
                  <a:srgbClr val="FF3399"/>
                </a:solidFill>
                <a:latin typeface="Times New Roman CE" pitchFamily="18" charset="-18"/>
              </a:rPr>
              <a:t> infinitesimal </a:t>
            </a:r>
            <a:r>
              <a:rPr lang="de-DE" b="1" dirty="0" err="1">
                <a:solidFill>
                  <a:srgbClr val="FF3399"/>
                </a:solidFill>
                <a:latin typeface="Times New Roman CE" pitchFamily="18" charset="-18"/>
              </a:rPr>
              <a:t>coordinate</a:t>
            </a:r>
            <a:r>
              <a:rPr lang="de-DE" b="1" dirty="0">
                <a:solidFill>
                  <a:srgbClr val="FF3399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FF3399"/>
                </a:solidFill>
                <a:latin typeface="Times New Roman CE" pitchFamily="18" charset="-18"/>
              </a:rPr>
              <a:t>transformation</a:t>
            </a:r>
            <a:endParaRPr lang="de-DE" b="1" dirty="0">
              <a:solidFill>
                <a:srgbClr val="FF3399"/>
              </a:solidFill>
              <a:latin typeface="Times New Roman CE" pitchFamily="18" charset="-18"/>
            </a:endParaRPr>
          </a:p>
        </p:txBody>
      </p:sp>
      <p:pic>
        <p:nvPicPr>
          <p:cNvPr id="52230" name="Rechteck 450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908050"/>
            <a:ext cx="33909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Rechteck 4506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2133600"/>
            <a:ext cx="5256212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Rechteck 4506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375" y="5445125"/>
            <a:ext cx="81518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Rechteck 4506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7375" y="6092825"/>
            <a:ext cx="77755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Rechteck 46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96975"/>
            <a:ext cx="5540375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feld 46081"/>
          <p:cNvSpPr txBox="1">
            <a:spLocks noChangeArrowheads="1"/>
          </p:cNvSpPr>
          <p:nvPr/>
        </p:nvSpPr>
        <p:spPr bwMode="auto">
          <a:xfrm>
            <a:off x="900113" y="330200"/>
            <a:ext cx="7419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 dirty="0">
                <a:solidFill>
                  <a:srgbClr val="D60093"/>
                </a:solidFill>
                <a:latin typeface="Times New Roman CE" pitchFamily="18" charset="-18"/>
              </a:rPr>
              <a:t>INTEGRABILITY CONDITIONS</a:t>
            </a:r>
            <a:r>
              <a:rPr lang="de-DE" sz="3600" dirty="0">
                <a:solidFill>
                  <a:srgbClr val="D60093"/>
                </a:solidFill>
                <a:latin typeface="Times New Roman CE" pitchFamily="18" charset="-18"/>
              </a:rPr>
              <a:t> </a:t>
            </a:r>
          </a:p>
        </p:txBody>
      </p:sp>
      <p:pic>
        <p:nvPicPr>
          <p:cNvPr id="53251" name="Rechteck 460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6797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feld 46083"/>
          <p:cNvSpPr txBox="1">
            <a:spLocks noChangeArrowheads="1"/>
          </p:cNvSpPr>
          <p:nvPr/>
        </p:nvSpPr>
        <p:spPr bwMode="auto">
          <a:xfrm>
            <a:off x="2195513" y="6092825"/>
            <a:ext cx="3783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>
                <a:solidFill>
                  <a:srgbClr val="FF3399"/>
                </a:solidFill>
                <a:latin typeface="Times New Roman CE" pitchFamily="18" charset="-18"/>
              </a:rPr>
              <a:t>Bianchi Identities</a:t>
            </a:r>
          </a:p>
        </p:txBody>
      </p:sp>
      <p:pic>
        <p:nvPicPr>
          <p:cNvPr id="53253" name="Rechteck 460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167063"/>
            <a:ext cx="50419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Rechteck 460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724400"/>
            <a:ext cx="48974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Rechteck 460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4967288"/>
            <a:ext cx="8159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Rechteck 460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5200" y="5241925"/>
            <a:ext cx="23336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Rechteck 4608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4772025"/>
            <a:ext cx="250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Rechteck 460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338888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hteck 7168"/>
          <p:cNvSpPr>
            <a:spLocks noChangeArrowheads="1"/>
          </p:cNvSpPr>
          <p:nvPr/>
        </p:nvSpPr>
        <p:spPr bwMode="auto">
          <a:xfrm>
            <a:off x="5364163" y="2997200"/>
            <a:ext cx="3600450" cy="936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0" name="Rechteck 7169"/>
          <p:cNvSpPr>
            <a:spLocks noChangeArrowheads="1"/>
          </p:cNvSpPr>
          <p:nvPr/>
        </p:nvSpPr>
        <p:spPr bwMode="auto">
          <a:xfrm>
            <a:off x="250825" y="2997200"/>
            <a:ext cx="4897438" cy="936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1" name="Rechteck 7170"/>
          <p:cNvSpPr>
            <a:spLocks noChangeArrowheads="1"/>
          </p:cNvSpPr>
          <p:nvPr/>
        </p:nvSpPr>
        <p:spPr bwMode="auto">
          <a:xfrm>
            <a:off x="827088" y="836613"/>
            <a:ext cx="3168650" cy="12239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2" name="Textfeld 7171"/>
          <p:cNvSpPr txBox="1">
            <a:spLocks noChangeArrowheads="1"/>
          </p:cNvSpPr>
          <p:nvPr/>
        </p:nvSpPr>
        <p:spPr bwMode="auto">
          <a:xfrm>
            <a:off x="1671638" y="9525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i="1">
              <a:latin typeface="Times New Roman CE" pitchFamily="18" charset="-18"/>
            </a:endParaRPr>
          </a:p>
        </p:txBody>
      </p:sp>
      <p:sp>
        <p:nvSpPr>
          <p:cNvPr id="7173" name="Textfeld 7172"/>
          <p:cNvSpPr txBox="1">
            <a:spLocks noChangeArrowheads="1"/>
          </p:cNvSpPr>
          <p:nvPr/>
        </p:nvSpPr>
        <p:spPr bwMode="auto">
          <a:xfrm>
            <a:off x="879475" y="87313"/>
            <a:ext cx="7383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FF00"/>
                </a:solidFill>
                <a:latin typeface="Times New Roman CE" pitchFamily="18" charset="-18"/>
              </a:rPr>
              <a:t>EXAMPLE FOR MULTIVALUED FIELD in 2D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46122"/>
            <a:ext cx="2827734" cy="97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750" y="981561"/>
            <a:ext cx="4453125" cy="944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4793" y="2097078"/>
            <a:ext cx="6036264" cy="854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890" y="3212451"/>
            <a:ext cx="4684220" cy="541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9" y="4357510"/>
            <a:ext cx="3810623" cy="785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331" y="4380133"/>
            <a:ext cx="4028847" cy="67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3100" y="5518123"/>
            <a:ext cx="5055263" cy="95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5226" y="3068949"/>
            <a:ext cx="3455148" cy="81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82" name="Textfeld 7181"/>
          <p:cNvSpPr txBox="1">
            <a:spLocks noChangeArrowheads="1"/>
          </p:cNvSpPr>
          <p:nvPr/>
        </p:nvSpPr>
        <p:spPr bwMode="auto">
          <a:xfrm>
            <a:off x="395288" y="3886200"/>
            <a:ext cx="109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 CE" pitchFamily="18" charset="-18"/>
              </a:rPr>
              <a:t>Solve: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0" grpId="0" animBg="1"/>
      <p:bldP spid="7171" grpId="0" animBg="1"/>
      <p:bldP spid="7172" grpId="0"/>
      <p:bldP spid="718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feld 49152"/>
          <p:cNvSpPr txBox="1">
            <a:spLocks noChangeArrowheads="1"/>
          </p:cNvSpPr>
          <p:nvPr/>
        </p:nvSpPr>
        <p:spPr bwMode="auto">
          <a:xfrm>
            <a:off x="468313" y="404813"/>
            <a:ext cx="82121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D60093"/>
                </a:solidFill>
                <a:latin typeface="Times New Roman CE" pitchFamily="18" charset="-18"/>
              </a:rPr>
              <a:t>                        Derivation </a:t>
            </a:r>
            <a:r>
              <a:rPr lang="de-DE" b="1" dirty="0" err="1">
                <a:solidFill>
                  <a:srgbClr val="D60093"/>
                </a:solidFill>
                <a:latin typeface="Times New Roman CE" pitchFamily="18" charset="-18"/>
              </a:rPr>
              <a:t>from</a:t>
            </a:r>
            <a:r>
              <a:rPr lang="de-DE" b="1" dirty="0">
                <a:solidFill>
                  <a:srgbClr val="D60093"/>
                </a:solidFill>
                <a:latin typeface="Times New Roman CE" pitchFamily="18" charset="-18"/>
              </a:rPr>
              <a:t> </a:t>
            </a:r>
          </a:p>
          <a:p>
            <a:r>
              <a:rPr lang="de-DE" b="1" dirty="0" err="1">
                <a:solidFill>
                  <a:srgbClr val="D60093"/>
                </a:solidFill>
                <a:latin typeface="Times New Roman CE" pitchFamily="18" charset="-18"/>
              </a:rPr>
              <a:t>Nonholonomic</a:t>
            </a:r>
            <a:r>
              <a:rPr lang="de-DE" b="1" dirty="0">
                <a:solidFill>
                  <a:srgbClr val="D60093"/>
                </a:solidFill>
                <a:latin typeface="Times New Roman CE" pitchFamily="18" charset="-18"/>
              </a:rPr>
              <a:t> Mapping </a:t>
            </a:r>
            <a:r>
              <a:rPr lang="de-DE" b="1" dirty="0" err="1">
                <a:solidFill>
                  <a:srgbClr val="D60093"/>
                </a:solidFill>
                <a:latin typeface="Times New Roman CE" pitchFamily="18" charset="-18"/>
              </a:rPr>
              <a:t>Principle</a:t>
            </a:r>
            <a:r>
              <a:rPr lang="de-DE" b="1" dirty="0">
                <a:solidFill>
                  <a:srgbClr val="D60093"/>
                </a:solidFill>
                <a:latin typeface="Times New Roman CE" pitchFamily="18" charset="-18"/>
              </a:rPr>
              <a:t> </a:t>
            </a:r>
            <a:r>
              <a:rPr lang="de-DE" b="1" dirty="0" err="1">
                <a:solidFill>
                  <a:srgbClr val="D60093"/>
                </a:solidFill>
                <a:latin typeface="Times New Roman CE" pitchFamily="18" charset="-18"/>
              </a:rPr>
              <a:t>for</a:t>
            </a:r>
            <a:r>
              <a:rPr lang="de-DE" b="1" dirty="0">
                <a:solidFill>
                  <a:srgbClr val="D60093"/>
                </a:solidFill>
                <a:latin typeface="Times New Roman CE" pitchFamily="18" charset="-18"/>
              </a:rPr>
              <a:t> Dirac </a:t>
            </a:r>
            <a:r>
              <a:rPr lang="de-DE" b="1" dirty="0" err="1">
                <a:solidFill>
                  <a:srgbClr val="D60093"/>
                </a:solidFill>
                <a:latin typeface="Times New Roman CE" pitchFamily="18" charset="-18"/>
              </a:rPr>
              <a:t>Electron</a:t>
            </a:r>
            <a:endParaRPr lang="de-DE" b="1" dirty="0">
              <a:solidFill>
                <a:srgbClr val="D60093"/>
              </a:solidFill>
              <a:latin typeface="Times New Roman CE" pitchFamily="18" charset="-18"/>
            </a:endParaRPr>
          </a:p>
        </p:txBody>
      </p:sp>
      <p:sp>
        <p:nvSpPr>
          <p:cNvPr id="56322" name="Textfeld 49153"/>
          <p:cNvSpPr txBox="1">
            <a:spLocks noChangeArrowheads="1"/>
          </p:cNvSpPr>
          <p:nvPr/>
        </p:nvSpPr>
        <p:spPr bwMode="auto">
          <a:xfrm>
            <a:off x="468313" y="1412875"/>
            <a:ext cx="167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99F583"/>
                </a:solidFill>
                <a:latin typeface="Times New Roman CE" pitchFamily="18" charset="-18"/>
              </a:rPr>
              <a:t>Flat Space</a:t>
            </a:r>
          </a:p>
        </p:txBody>
      </p:sp>
      <p:pic>
        <p:nvPicPr>
          <p:cNvPr id="56323" name="Rechteck 491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44675"/>
            <a:ext cx="57610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Rechteck 491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213100"/>
            <a:ext cx="2495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feld 49156"/>
          <p:cNvSpPr txBox="1">
            <a:spLocks noChangeArrowheads="1"/>
          </p:cNvSpPr>
          <p:nvPr/>
        </p:nvSpPr>
        <p:spPr bwMode="auto">
          <a:xfrm>
            <a:off x="684213" y="2708275"/>
            <a:ext cx="4624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hlink"/>
                </a:solidFill>
                <a:latin typeface="Times New Roman CE" pitchFamily="18" charset="-18"/>
              </a:rPr>
              <a:t>Local</a:t>
            </a:r>
            <a:r>
              <a:rPr lang="de-DE" dirty="0">
                <a:solidFill>
                  <a:schemeClr val="hlink"/>
                </a:solidFill>
                <a:latin typeface="Times New Roman CE" pitchFamily="18" charset="-18"/>
              </a:rPr>
              <a:t> Lorentz </a:t>
            </a:r>
            <a:r>
              <a:rPr lang="de-DE" dirty="0" err="1">
                <a:solidFill>
                  <a:schemeClr val="hlink"/>
                </a:solidFill>
                <a:latin typeface="Times New Roman CE" pitchFamily="18" charset="-18"/>
              </a:rPr>
              <a:t>Transformations</a:t>
            </a:r>
            <a:endParaRPr lang="de-DE" dirty="0">
              <a:solidFill>
                <a:schemeClr val="hlink"/>
              </a:solidFill>
              <a:latin typeface="Times New Roman CE" pitchFamily="18" charset="-18"/>
            </a:endParaRPr>
          </a:p>
        </p:txBody>
      </p:sp>
      <p:pic>
        <p:nvPicPr>
          <p:cNvPr id="56326" name="Rechteck 491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4005263"/>
            <a:ext cx="4181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Rechteck 491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013325"/>
            <a:ext cx="84470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Rechteck 491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80975" y="4878388"/>
            <a:ext cx="2362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Rechteck 491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5949950"/>
            <a:ext cx="489743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Rechteck 4916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8625" y="5949950"/>
            <a:ext cx="345598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7680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defTabSz="914400"/>
            <a:r>
              <a:rPr lang="de-DE" sz="4000" smtClean="0">
                <a:solidFill>
                  <a:srgbClr val="D60093"/>
                </a:solidFill>
              </a:rPr>
              <a:t>“ EXPERIMENTAL “ SITUATION</a:t>
            </a:r>
          </a:p>
        </p:txBody>
      </p:sp>
      <p:sp>
        <p:nvSpPr>
          <p:cNvPr id="76803" name="Textplatzhalter 76802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341438"/>
            <a:ext cx="8424862" cy="4525962"/>
          </a:xfrm>
        </p:spPr>
        <p:txBody>
          <a:bodyPr/>
          <a:lstStyle/>
          <a:p>
            <a:pPr defTabSz="914400">
              <a:buFont typeface="Wingdings" pitchFamily="2" charset="2"/>
              <a:buNone/>
            </a:pPr>
            <a:r>
              <a:rPr lang="de-DE" sz="2800" smtClean="0">
                <a:solidFill>
                  <a:srgbClr val="185E08"/>
                </a:solidFill>
              </a:rPr>
              <a:t>    </a:t>
            </a:r>
            <a:r>
              <a:rPr lang="de-DE" sz="3600" smtClean="0">
                <a:solidFill>
                  <a:srgbClr val="7CF260"/>
                </a:solidFill>
              </a:rPr>
              <a:t>Hydrogen Atom in Momentum Space</a:t>
            </a:r>
          </a:p>
        </p:txBody>
      </p:sp>
      <p:pic>
        <p:nvPicPr>
          <p:cNvPr id="34819" name="Form 768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2708275"/>
            <a:ext cx="6048375" cy="1200150"/>
          </a:xfrm>
          <a:noFill/>
          <a:ln/>
        </p:spPr>
      </p:pic>
      <p:pic>
        <p:nvPicPr>
          <p:cNvPr id="34820" name="Rechteck 768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292600"/>
            <a:ext cx="4608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feld 76805"/>
          <p:cNvSpPr txBox="1">
            <a:spLocks noChangeArrowheads="1"/>
          </p:cNvSpPr>
          <p:nvPr/>
        </p:nvSpPr>
        <p:spPr bwMode="auto">
          <a:xfrm>
            <a:off x="323850" y="5229225"/>
            <a:ext cx="3714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>
                <a:solidFill>
                  <a:srgbClr val="FF3399"/>
                </a:solidFill>
              </a:rPr>
              <a:t>Eliminates candidates</a:t>
            </a:r>
            <a:r>
              <a:rPr lang="de-DE" sz="1800"/>
              <a:t>  </a:t>
            </a:r>
          </a:p>
        </p:txBody>
      </p:sp>
      <p:pic>
        <p:nvPicPr>
          <p:cNvPr id="34822" name="Form 768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5300663"/>
            <a:ext cx="3352800" cy="503237"/>
          </a:xfrm>
          <a:noFill/>
          <a:ln/>
        </p:spPr>
      </p:pic>
      <p:pic>
        <p:nvPicPr>
          <p:cNvPr id="34823" name="Rechteck 768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5300663"/>
            <a:ext cx="279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Rechteck 768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5300663"/>
            <a:ext cx="511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el 138241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-19050" y="274638"/>
            <a:ext cx="8229600" cy="1143000"/>
          </a:xfrm>
        </p:spPr>
        <p:txBody>
          <a:bodyPr/>
          <a:lstStyle/>
          <a:p>
            <a:pPr marL="0" indent="0" defTabSz="914400" eaLnBrk="1" hangingPunct="1"/>
            <a:r>
              <a:rPr lang="de-DE" smtClean="0"/>
              <a:t>NOTE:</a:t>
            </a:r>
          </a:p>
        </p:txBody>
      </p:sp>
      <p:pic>
        <p:nvPicPr>
          <p:cNvPr id="13825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2684" y="1753413"/>
            <a:ext cx="2518958" cy="927094"/>
          </a:xfrm>
          <a:ln w="12700">
            <a:solidFill>
              <a:schemeClr val="tx1"/>
            </a:solidFill>
          </a:ln>
          <a:effectLst/>
        </p:spPr>
      </p:pic>
      <p:pic>
        <p:nvPicPr>
          <p:cNvPr id="1382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493501" y="1430559"/>
            <a:ext cx="920247" cy="1609645"/>
          </a:xfrm>
          <a:ln w="12700">
            <a:solidFill>
              <a:schemeClr val="tx1"/>
            </a:solidFill>
          </a:ln>
          <a:effectLst/>
        </p:spPr>
      </p:pic>
      <p:pic>
        <p:nvPicPr>
          <p:cNvPr id="13825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3276968" y="2565227"/>
            <a:ext cx="2592658" cy="480252"/>
          </a:xfrm>
          <a:ln w="12700">
            <a:solidFill>
              <a:schemeClr val="tx1"/>
            </a:solidFill>
          </a:ln>
          <a:effectLst/>
        </p:spPr>
      </p:pic>
      <p:sp>
        <p:nvSpPr>
          <p:cNvPr id="8197" name="Rechteck 8196"/>
          <p:cNvSpPr>
            <a:spLocks noChangeArrowheads="1"/>
          </p:cNvSpPr>
          <p:nvPr/>
        </p:nvSpPr>
        <p:spPr bwMode="auto">
          <a:xfrm>
            <a:off x="1763713" y="3522663"/>
            <a:ext cx="5184775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/>
              <a:t>Mother of Two Green Functions</a:t>
            </a:r>
          </a:p>
        </p:txBody>
      </p:sp>
      <p:pic>
        <p:nvPicPr>
          <p:cNvPr id="13826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793" y="4695508"/>
            <a:ext cx="7923327" cy="8217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3826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252" y="5734248"/>
            <a:ext cx="8981659" cy="8036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3826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5926" y="1428824"/>
            <a:ext cx="2593793" cy="47870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itel 3080"/>
          <p:cNvSpPr>
            <a:spLocks noGrp="1" noRot="1" noChangeArrowheads="1"/>
          </p:cNvSpPr>
          <p:nvPr>
            <p:ph type="title"/>
          </p:nvPr>
        </p:nvSpPr>
        <p:spPr>
          <a:xfrm>
            <a:off x="0" y="857232"/>
            <a:ext cx="8229600" cy="1143000"/>
          </a:xfrm>
        </p:spPr>
        <p:txBody>
          <a:bodyPr/>
          <a:lstStyle/>
          <a:p>
            <a:pPr marL="0" indent="0" defTabSz="914400" eaLnBrk="1" hangingPunct="1"/>
            <a:r>
              <a:rPr lang="de-DE" sz="4000" dirty="0" err="1" smtClean="0">
                <a:solidFill>
                  <a:srgbClr val="FFFF00"/>
                </a:solidFill>
              </a:rPr>
              <a:t>Example</a:t>
            </a:r>
            <a:r>
              <a:rPr lang="de-DE" sz="4000" dirty="0" smtClean="0">
                <a:solidFill>
                  <a:srgbClr val="FFFF00"/>
                </a:solidFill>
              </a:rPr>
              <a:t>: </a:t>
            </a:r>
            <a:r>
              <a:rPr lang="de-DE" sz="4000" dirty="0" err="1" smtClean="0">
                <a:solidFill>
                  <a:srgbClr val="FFFF00"/>
                </a:solidFill>
              </a:rPr>
              <a:t>Magnetostatics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br>
              <a:rPr lang="de-DE" sz="4000" dirty="0" smtClean="0">
                <a:solidFill>
                  <a:srgbClr val="FFFF00"/>
                </a:solidFill>
              </a:rPr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>
              <a:solidFill>
                <a:srgbClr val="185E08"/>
              </a:solidFill>
            </a:endParaRPr>
          </a:p>
        </p:txBody>
      </p:sp>
      <p:sp>
        <p:nvSpPr>
          <p:cNvPr id="3082" name="Textplatzhalter 308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43050"/>
            <a:ext cx="7199312" cy="6840537"/>
          </a:xfrm>
        </p:spPr>
        <p:txBody>
          <a:bodyPr/>
          <a:lstStyle/>
          <a:p>
            <a:pPr defTabSz="914400" eaLnBrk="1" hangingPunct="1">
              <a:buFont typeface="Wingdings" pitchFamily="2" charset="2"/>
              <a:buNone/>
            </a:pPr>
            <a:r>
              <a:rPr lang="de-DE" sz="2800" dirty="0" smtClean="0">
                <a:solidFill>
                  <a:srgbClr val="91F47A"/>
                </a:solidFill>
              </a:rPr>
              <a:t>Recall: </a:t>
            </a:r>
            <a:endParaRPr lang="de-DE" dirty="0" smtClean="0"/>
          </a:p>
          <a:p>
            <a:pPr defTabSz="914400" eaLnBrk="1" hangingPunct="1"/>
            <a:endParaRPr lang="de-DE" sz="2800" dirty="0" smtClean="0">
              <a:solidFill>
                <a:srgbClr val="91F47A"/>
              </a:solidFill>
            </a:endParaRPr>
          </a:p>
        </p:txBody>
      </p:sp>
      <p:pic>
        <p:nvPicPr>
          <p:cNvPr id="30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125" y="2285992"/>
            <a:ext cx="4464063" cy="72751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30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31" y="3172554"/>
            <a:ext cx="5546838" cy="907037"/>
          </a:xfrm>
          <a:ln w="12700">
            <a:solidFill>
              <a:schemeClr val="tx1"/>
            </a:solidFill>
          </a:ln>
          <a:effectLst/>
        </p:spPr>
      </p:pic>
      <p:pic>
        <p:nvPicPr>
          <p:cNvPr id="3086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913653" y="4235677"/>
            <a:ext cx="7128032" cy="763644"/>
          </a:xfrm>
          <a:ln w="12700">
            <a:solidFill>
              <a:schemeClr val="tx1"/>
            </a:solidFill>
          </a:ln>
          <a:effectLst/>
        </p:spPr>
      </p:pic>
      <p:sp>
        <p:nvSpPr>
          <p:cNvPr id="9222" name="Rechteck 9221"/>
          <p:cNvSpPr>
            <a:spLocks noChangeArrowheads="1"/>
          </p:cNvSpPr>
          <p:nvPr/>
        </p:nvSpPr>
        <p:spPr bwMode="auto">
          <a:xfrm>
            <a:off x="1331913" y="5238347"/>
            <a:ext cx="5400675" cy="14398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468" y="5577803"/>
            <a:ext cx="4820427" cy="66757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build="p"/>
      <p:bldP spid="92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itel 6149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marL="0" indent="0" defTabSz="914400" eaLnBrk="1" hangingPunct="1"/>
            <a:r>
              <a:rPr lang="de-DE" sz="4000" dirty="0" err="1" smtClean="0">
                <a:solidFill>
                  <a:srgbClr val="FFFF00"/>
                </a:solidFill>
              </a:rPr>
              <a:t>Now</a:t>
            </a:r>
            <a:r>
              <a:rPr lang="de-DE" sz="4000" dirty="0" smtClean="0">
                <a:solidFill>
                  <a:srgbClr val="FFFF00"/>
                </a:solidFill>
              </a:rPr>
              <a:t>: </a:t>
            </a:r>
            <a:r>
              <a:rPr lang="de-DE" sz="4000" dirty="0" err="1" smtClean="0">
                <a:solidFill>
                  <a:srgbClr val="FFFF00"/>
                </a:solidFill>
              </a:rPr>
              <a:t>Generate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Magnetic</a:t>
            </a:r>
            <a:r>
              <a:rPr lang="de-DE" sz="4000" dirty="0" smtClean="0">
                <a:solidFill>
                  <a:srgbClr val="FFFF00"/>
                </a:solidFill>
              </a:rPr>
              <a:t> Field</a:t>
            </a:r>
            <a:br>
              <a:rPr lang="de-DE" sz="4000" dirty="0" smtClean="0">
                <a:solidFill>
                  <a:srgbClr val="FFFF00"/>
                </a:solidFill>
              </a:rPr>
            </a:br>
            <a:r>
              <a:rPr lang="de-DE" sz="4000" dirty="0" err="1" smtClean="0">
                <a:solidFill>
                  <a:srgbClr val="FFFF00"/>
                </a:solidFill>
              </a:rPr>
              <a:t>by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Multivalued</a:t>
            </a:r>
            <a:r>
              <a:rPr lang="de-DE" sz="4000" dirty="0" smtClean="0">
                <a:solidFill>
                  <a:srgbClr val="FFFF00"/>
                </a:solidFill>
              </a:rPr>
              <a:t> Gauge </a:t>
            </a:r>
            <a:r>
              <a:rPr lang="de-DE" sz="4000" dirty="0" err="1" smtClean="0">
                <a:solidFill>
                  <a:srgbClr val="FFFF00"/>
                </a:solidFill>
              </a:rPr>
              <a:t>Transformations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61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7525" y="2494076"/>
            <a:ext cx="4175000" cy="854180"/>
          </a:xfrm>
          <a:ln w="12700">
            <a:solidFill>
              <a:schemeClr val="tx1"/>
            </a:solidFill>
          </a:ln>
          <a:effectLst/>
        </p:spPr>
      </p:pic>
      <p:pic>
        <p:nvPicPr>
          <p:cNvPr id="61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1152" y="4570840"/>
            <a:ext cx="7813084" cy="745422"/>
          </a:xfrm>
          <a:ln w="12700">
            <a:solidFill>
              <a:schemeClr val="tx1"/>
            </a:solidFill>
          </a:ln>
          <a:effectLst>
            <a:reflection blurRad="12700" stA="50000" endPos="750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Inhaltsplatzhalter 7174"/>
          <p:cNvSpPr>
            <a:spLocks noGrp="1" noChangeArrowheads="1"/>
          </p:cNvSpPr>
          <p:nvPr>
            <p:ph sz="quarter" idx="1"/>
          </p:nvPr>
        </p:nvSpPr>
        <p:spPr>
          <a:xfrm>
            <a:off x="500034" y="214290"/>
            <a:ext cx="6858048" cy="2185988"/>
          </a:xfrm>
        </p:spPr>
        <p:txBody>
          <a:bodyPr/>
          <a:lstStyle/>
          <a:p>
            <a:pPr defTabSz="914400" eaLnBrk="1" hangingPunct="1">
              <a:buFont typeface="Wingdings" pitchFamily="2" charset="2"/>
              <a:buNone/>
            </a:pPr>
            <a:r>
              <a:rPr lang="de-DE" sz="2400" dirty="0" smtClean="0"/>
              <a:t>           </a:t>
            </a:r>
            <a:r>
              <a:rPr lang="de-DE" sz="4800" dirty="0" err="1" smtClean="0">
                <a:solidFill>
                  <a:srgbClr val="FFFF00"/>
                </a:solidFill>
              </a:rPr>
              <a:t>Magnetic</a:t>
            </a:r>
            <a:r>
              <a:rPr lang="de-DE" sz="4800" dirty="0" smtClean="0">
                <a:solidFill>
                  <a:srgbClr val="FFFF00"/>
                </a:solidFill>
              </a:rPr>
              <a:t>  Monopoles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717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23842" y="1917354"/>
            <a:ext cx="3310404" cy="705880"/>
          </a:xfrm>
          <a:ln w="12700">
            <a:solidFill>
              <a:schemeClr val="tx1"/>
            </a:solidFill>
          </a:ln>
          <a:effectLst/>
        </p:spPr>
      </p:pic>
      <p:pic>
        <p:nvPicPr>
          <p:cNvPr id="7179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043294" y="2922637"/>
            <a:ext cx="6411300" cy="1102847"/>
          </a:xfrm>
          <a:ln w="12700">
            <a:solidFill>
              <a:schemeClr val="tx1"/>
            </a:solidFill>
          </a:ln>
          <a:effectLst/>
        </p:spPr>
      </p:pic>
      <p:sp>
        <p:nvSpPr>
          <p:cNvPr id="11268" name="Textfeld 11267"/>
          <p:cNvSpPr txBox="1">
            <a:spLocks noChangeArrowheads="1"/>
          </p:cNvSpPr>
          <p:nvPr/>
        </p:nvSpPr>
        <p:spPr bwMode="auto">
          <a:xfrm>
            <a:off x="1476375" y="4005263"/>
            <a:ext cx="2519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i="1">
              <a:latin typeface="Lithograph" pitchFamily="2" charset="0"/>
            </a:endParaRPr>
          </a:p>
        </p:txBody>
      </p:sp>
      <p:pic>
        <p:nvPicPr>
          <p:cNvPr id="718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1688391" y="4758372"/>
            <a:ext cx="5114756" cy="1065839"/>
          </a:xfrm>
          <a:ln w="12700">
            <a:solidFill>
              <a:schemeClr val="tx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434</Words>
  <Application>Microsoft PowerPoint</Application>
  <PresentationFormat>Bildschirmpräsentation (4:3)</PresentationFormat>
  <Paragraphs>141</Paragraphs>
  <Slides>53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54" baseType="lpstr">
      <vt:lpstr>Strömung</vt:lpstr>
      <vt:lpstr>Folie 1</vt:lpstr>
      <vt:lpstr>Why Multivalued Fields ? Example: Ginzburg-Landau Theory</vt:lpstr>
      <vt:lpstr>Indistinguishability</vt:lpstr>
      <vt:lpstr>Gauge Transformations</vt:lpstr>
      <vt:lpstr>Folie 5</vt:lpstr>
      <vt:lpstr>NOTE:</vt:lpstr>
      <vt:lpstr>Example: Magnetostatics   </vt:lpstr>
      <vt:lpstr>Now: Generate Magnetic Field by Multivalued Gauge Transformations</vt:lpstr>
      <vt:lpstr>Folie 9</vt:lpstr>
      <vt:lpstr>Folie 10</vt:lpstr>
      <vt:lpstr>Folie 11</vt:lpstr>
      <vt:lpstr>Multivalued Description of Magnetism</vt:lpstr>
      <vt:lpstr>Folie 13</vt:lpstr>
      <vt:lpstr>Folie 14</vt:lpstr>
      <vt:lpstr>Folie 15</vt:lpstr>
      <vt:lpstr>Folie 16</vt:lpstr>
      <vt:lpstr>Folie 17</vt:lpstr>
      <vt:lpstr>Integrated out          cubic term         1st-order transtion:</vt:lpstr>
      <vt:lpstr>Correct:</vt:lpstr>
      <vt:lpstr>Villain Model</vt:lpstr>
      <vt:lpstr>Relate to </vt:lpstr>
      <vt:lpstr>Folie 22</vt:lpstr>
      <vt:lpstr>Changing the surface is gauge transformation</vt:lpstr>
      <vt:lpstr>Monopole Gauge Invariance</vt:lpstr>
      <vt:lpstr>Quark Confinement</vt:lpstr>
      <vt:lpstr>Folie 26</vt:lpstr>
      <vt:lpstr>Folie 27</vt:lpstr>
      <vt:lpstr>Folie 28</vt:lpstr>
      <vt:lpstr>Folie 29</vt:lpstr>
      <vt:lpstr>FUNDAMETALS:  Universality of FREE PARTICLE motion:</vt:lpstr>
      <vt:lpstr>Nonholonomic image of</vt:lpstr>
      <vt:lpstr>QUANTUM THEORY: Trajectory is fat fluctuation sausage!    Tidal forces on wave packet</vt:lpstr>
      <vt:lpstr>Lattice Defect Theory vs Abelian QED on Lattice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“ EXPERIMENTAL “ SITUATION</vt:lpstr>
      <vt:lpstr>Folie 53</vt:lpstr>
    </vt:vector>
  </TitlesOfParts>
  <Company>zoo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 </cp:lastModifiedBy>
  <cp:revision>218</cp:revision>
  <dcterms:created xsi:type="dcterms:W3CDTF">2003-09-14T10:10:19Z</dcterms:created>
  <dcterms:modified xsi:type="dcterms:W3CDTF">2007-10-03T07:11:35Z</dcterms:modified>
</cp:coreProperties>
</file>